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77" r:id="rId3"/>
    <p:sldId id="391" r:id="rId4"/>
    <p:sldId id="365" r:id="rId5"/>
    <p:sldId id="259" r:id="rId6"/>
    <p:sldId id="258" r:id="rId7"/>
    <p:sldId id="375" r:id="rId8"/>
    <p:sldId id="392" r:id="rId9"/>
    <p:sldId id="393" r:id="rId10"/>
    <p:sldId id="367" r:id="rId11"/>
    <p:sldId id="394" r:id="rId12"/>
    <p:sldId id="381" r:id="rId13"/>
    <p:sldId id="395" r:id="rId14"/>
    <p:sldId id="396" r:id="rId15"/>
    <p:sldId id="418" r:id="rId16"/>
    <p:sldId id="417" r:id="rId17"/>
    <p:sldId id="419" r:id="rId18"/>
    <p:sldId id="397" r:id="rId19"/>
    <p:sldId id="401" r:id="rId20"/>
    <p:sldId id="398" r:id="rId21"/>
    <p:sldId id="399" r:id="rId22"/>
    <p:sldId id="402" r:id="rId23"/>
    <p:sldId id="400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364" r:id="rId39"/>
  </p:sldIdLst>
  <p:sldSz cx="5761038" cy="3240088"/>
  <p:notesSz cx="6858000" cy="9144000"/>
  <p:defaultTextStyle>
    <a:defPPr>
      <a:defRPr lang="ru-RU"/>
    </a:defPPr>
    <a:lvl1pPr marL="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21">
          <p15:clr>
            <a:srgbClr val="A4A3A4"/>
          </p15:clr>
        </p15:guide>
        <p15:guide id="4" pos="1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99"/>
    <a:srgbClr val="CC0000"/>
    <a:srgbClr val="669900"/>
    <a:srgbClr val="6A0C56"/>
    <a:srgbClr val="990033"/>
    <a:srgbClr val="6600FF"/>
    <a:srgbClr val="660033"/>
    <a:srgbClr val="33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1" autoAdjust="0"/>
    <p:restoredTop sz="87241" autoAdjust="0"/>
  </p:normalViewPr>
  <p:slideViewPr>
    <p:cSldViewPr>
      <p:cViewPr varScale="1">
        <p:scale>
          <a:sx n="243" d="100"/>
          <a:sy n="243" d="100"/>
        </p:scale>
        <p:origin x="200" y="208"/>
      </p:cViewPr>
      <p:guideLst>
        <p:guide orient="horz" pos="2160"/>
        <p:guide pos="2880"/>
        <p:guide orient="horz" pos="1021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ksimbarinov/Desktop/&#1056;&#1048;&#1062;/&#1054;&#1089;&#1085;&#1086;&#1074;&#1085;&#1072;&#1103;%20&#1076;&#1077;&#1103;&#1090;&#1077;&#1083;&#1100;&#1085;&#1086;&#1089;&#1090;&#1100;%20/&#1050;&#1072;&#1083;&#1080;&#1085;&#1080;&#1095;&#1077;&#1074;/&#1086;&#1090;&#1095;&#1077;&#1090;%202023/&#1055;&#1088;&#1077;&#1079;&#1077;&#1085;&#1090;&#1072;&#1094;&#1080;&#1103;/&#1057;&#1083;&#1072;&#1080;&#774;&#1076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ksimbarinov/Desktop/&#1056;&#1048;&#1062;/&#1054;&#1089;&#1085;&#1086;&#1074;&#1085;&#1072;&#1103;%20&#1076;&#1077;&#1103;&#1090;&#1077;&#1083;&#1100;&#1085;&#1086;&#1089;&#1090;&#1100;%20/&#1050;&#1072;&#1083;&#1080;&#1085;&#1080;&#1095;&#1077;&#1074;/&#1086;&#1090;&#1095;&#1077;&#1090;%202023/&#1055;&#1088;&#1077;&#1079;&#1077;&#1085;&#1090;&#1072;&#1094;&#1080;&#1103;/&#1057;&#1083;&#1072;&#1080;&#774;&#1076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ksimbarinov/Desktop/&#1056;&#1048;&#1062;/&#1054;&#1089;&#1085;&#1086;&#1074;&#1085;&#1072;&#1103;%20&#1076;&#1077;&#1103;&#1090;&#1077;&#1083;&#1100;&#1085;&#1086;&#1089;&#1090;&#1100;%20/&#1050;&#1072;&#1083;&#1080;&#1085;&#1080;&#1095;&#1077;&#1074;/&#1086;&#1090;&#1095;&#1077;&#1090;%202023/&#1055;&#1088;&#1077;&#1079;&#1077;&#1085;&#1090;&#1072;&#1094;&#1080;&#1103;/&#1057;&#1083;&#1072;&#1080;&#774;&#1076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ksimbarinov/Desktop/&#1056;&#1048;&#1062;/&#1054;&#1089;&#1085;&#1086;&#1074;&#1085;&#1072;&#1103;%20&#1076;&#1077;&#1103;&#1090;&#1077;&#1083;&#1100;&#1085;&#1086;&#1089;&#1090;&#1100;%20/&#1050;&#1072;&#1083;&#1080;&#1085;&#1080;&#1095;&#1077;&#1074;/&#1086;&#1090;&#1095;&#1077;&#1090;%202023/&#1055;&#1088;&#1077;&#1079;&#1077;&#1085;&#1090;&#1072;&#1094;&#1080;&#1103;%20&#1076;&#1083;&#1103;%20&#1088;&#1072;&#1079;&#1076;&#1072;&#1090;&#1082;&#1080;%20/&#1075;&#1088;&#1072;&#1092;&#1080;&#1082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ksimbarinov/Desktop/&#1056;&#1048;&#1062;/&#1054;&#1089;&#1085;&#1086;&#1074;&#1085;&#1072;&#1103;%20&#1076;&#1077;&#1103;&#1090;&#1077;&#1083;&#1100;&#1085;&#1086;&#1089;&#1090;&#1100;%20/&#1050;&#1072;&#1083;&#1080;&#1085;&#1080;&#1095;&#1077;&#1074;/&#1086;&#1090;&#1095;&#1077;&#1090;%202023/&#1055;&#1088;&#1077;&#1079;&#1077;&#1085;&#1090;&#1072;&#1094;&#1080;&#1103;/&#1057;&#1083;&#1072;&#1080;&#774;&#1076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500"/>
              <a:t>Обращения граждан в 2021 году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33-A546-AE9B-9F98D25240F9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33-A546-AE9B-9F98D25240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33-A546-AE9B-9F98D25240F9}"/>
              </c:ext>
            </c:extLst>
          </c:dPt>
          <c:dLbls>
            <c:dLbl>
              <c:idx val="0"/>
              <c:layout>
                <c:manualLayout>
                  <c:x val="2.0460739282589676E-2"/>
                  <c:y val="6.5755322251385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33-A546-AE9B-9F98D25240F9}"/>
                </c:ext>
              </c:extLst>
            </c:dLbl>
            <c:dLbl>
              <c:idx val="1"/>
              <c:layout>
                <c:manualLayout>
                  <c:x val="-2.8851487314085739E-2"/>
                  <c:y val="-1.9004447360746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33-A546-AE9B-9F98D25240F9}"/>
                </c:ext>
              </c:extLst>
            </c:dLbl>
            <c:dLbl>
              <c:idx val="2"/>
              <c:layout>
                <c:manualLayout>
                  <c:x val="-1.213429571303587E-2"/>
                  <c:y val="2.7951297754447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33-A546-AE9B-9F98D25240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'Слайд 4 '!$D$3:$F$3</c:f>
              <c:strCache>
                <c:ptCount val="3"/>
                <c:pt idx="0">
                  <c:v>Письменные и электронные обращения </c:v>
                </c:pt>
                <c:pt idx="1">
                  <c:v>Инцидент менеджмент</c:v>
                </c:pt>
                <c:pt idx="2">
                  <c:v>ПОС</c:v>
                </c:pt>
              </c:strCache>
            </c:strRef>
          </c:cat>
          <c:val>
            <c:numRef>
              <c:f>'Слайд 4 '!$D$4:$F$4</c:f>
              <c:numCache>
                <c:formatCode>General</c:formatCode>
                <c:ptCount val="3"/>
                <c:pt idx="0">
                  <c:v>1593</c:v>
                </c:pt>
                <c:pt idx="1">
                  <c:v>2021</c:v>
                </c:pt>
                <c:pt idx="2">
                  <c:v>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33-A546-AE9B-9F98D2524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500"/>
              <a:t>Обращения граждан в 2022 году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EB-504C-AC9D-3EE510FCB05A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EB-504C-AC9D-3EE510FCB0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EB-504C-AC9D-3EE510FCB05A}"/>
              </c:ext>
            </c:extLst>
          </c:dPt>
          <c:dLbls>
            <c:dLbl>
              <c:idx val="0"/>
              <c:layout>
                <c:manualLayout>
                  <c:x val="2.1980752405949256E-2"/>
                  <c:y val="1.0592373869932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EB-504C-AC9D-3EE510FCB05A}"/>
                </c:ext>
              </c:extLst>
            </c:dLbl>
            <c:dLbl>
              <c:idx val="1"/>
              <c:layout>
                <c:manualLayout>
                  <c:x val="-5.5138451443569554E-2"/>
                  <c:y val="2.621755613881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EB-504C-AC9D-3EE510FCB05A}"/>
                </c:ext>
              </c:extLst>
            </c:dLbl>
            <c:dLbl>
              <c:idx val="2"/>
              <c:layout>
                <c:manualLayout>
                  <c:x val="-5.625612423447069E-2"/>
                  <c:y val="1.5554826480023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EB-504C-AC9D-3EE510FCB0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'Слайд 4 '!$D$3:$F$3</c:f>
              <c:strCache>
                <c:ptCount val="3"/>
                <c:pt idx="0">
                  <c:v>Письменные и электронные обращения </c:v>
                </c:pt>
                <c:pt idx="1">
                  <c:v>Инцидент менеджмент</c:v>
                </c:pt>
                <c:pt idx="2">
                  <c:v>ПОС</c:v>
                </c:pt>
              </c:strCache>
            </c:strRef>
          </c:cat>
          <c:val>
            <c:numRef>
              <c:f>'Слайд 4 '!$D$5:$F$5</c:f>
              <c:numCache>
                <c:formatCode>General</c:formatCode>
                <c:ptCount val="3"/>
                <c:pt idx="0">
                  <c:v>1609</c:v>
                </c:pt>
                <c:pt idx="1">
                  <c:v>4046</c:v>
                </c:pt>
                <c:pt idx="2">
                  <c:v>1226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EB-504C-AC9D-3EE510FCB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500"/>
              <a:t>Обращения граждан в 2023 году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6E-5D46-B6AE-095B2FF3496E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6E-5D46-B6AE-095B2FF349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6E-5D46-B6AE-095B2FF3496E}"/>
              </c:ext>
            </c:extLst>
          </c:dPt>
          <c:dLbls>
            <c:dLbl>
              <c:idx val="0"/>
              <c:layout>
                <c:manualLayout>
                  <c:x val="1.6765091863517061E-3"/>
                  <c:y val="1.4377004957713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6E-5D46-B6AE-095B2FF3496E}"/>
                </c:ext>
              </c:extLst>
            </c:dLbl>
            <c:dLbl>
              <c:idx val="1"/>
              <c:layout>
                <c:manualLayout>
                  <c:x val="8.5284339457567804E-2"/>
                  <c:y val="-2.1479658792650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6E-5D46-B6AE-095B2FF3496E}"/>
                </c:ext>
              </c:extLst>
            </c:dLbl>
            <c:dLbl>
              <c:idx val="2"/>
              <c:layout>
                <c:manualLayout>
                  <c:x val="-1.7243219597550305E-2"/>
                  <c:y val="3.1644794400699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6E-5D46-B6AE-095B2FF349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'Слайд 4 '!$D$3:$F$3</c:f>
              <c:strCache>
                <c:ptCount val="3"/>
                <c:pt idx="0">
                  <c:v>Письменные и электронные обращения </c:v>
                </c:pt>
                <c:pt idx="1">
                  <c:v>Инцидент менеджмент</c:v>
                </c:pt>
                <c:pt idx="2">
                  <c:v>ПОС</c:v>
                </c:pt>
              </c:strCache>
            </c:strRef>
          </c:cat>
          <c:val>
            <c:numRef>
              <c:f>'Слайд 4 '!$D$6:$F$6</c:f>
              <c:numCache>
                <c:formatCode>General</c:formatCode>
                <c:ptCount val="3"/>
                <c:pt idx="0">
                  <c:v>1243</c:v>
                </c:pt>
                <c:pt idx="1">
                  <c:v>4619</c:v>
                </c:pt>
                <c:pt idx="2">
                  <c:v>1311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6E-5D46-B6AE-095B2FF34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66666666666672"/>
          <c:y val="0.18712780694079906"/>
          <c:w val="0.34166666666666667"/>
          <c:h val="0.714123651210265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700" dirty="0"/>
              <a:t>Динамика</a:t>
            </a:r>
            <a:r>
              <a:rPr lang="ru-RU" sz="700" baseline="0" dirty="0"/>
              <a:t> роста заработной платы </a:t>
            </a:r>
            <a:endParaRPr lang="ru-RU" sz="7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089994320100646"/>
          <c:y val="0.15753338946850456"/>
          <c:w val="0.83787462493046794"/>
          <c:h val="0.700796709376058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0185067526415994E-16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C7-6A4C-AC63-1CBF506F8736}"/>
                </c:ext>
              </c:extLst>
            </c:dLbl>
            <c:dLbl>
              <c:idx val="3"/>
              <c:layout>
                <c:manualLayout>
                  <c:x val="-1.0185067526415994E-16"/>
                  <c:y val="2.314814814814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C7-6A4C-AC63-1CBF506F87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'Слайд 7 '!$A$18:$A$21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'Слайд 7 '!$B$18:$B$21</c:f>
              <c:numCache>
                <c:formatCode>General</c:formatCode>
                <c:ptCount val="4"/>
                <c:pt idx="0">
                  <c:v>52034</c:v>
                </c:pt>
                <c:pt idx="1">
                  <c:v>55431</c:v>
                </c:pt>
                <c:pt idx="2">
                  <c:v>61500</c:v>
                </c:pt>
                <c:pt idx="3">
                  <c:v>75121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C7-6A4C-AC63-1CBF506F8736}"/>
            </c:ext>
          </c:extLst>
        </c:ser>
        <c:ser>
          <c:idx val="1"/>
          <c:order val="1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'Слайд 7 '!$A$18:$A$21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'Слайд 7 '!$C$18:$C$21</c:f>
              <c:numCache>
                <c:formatCode>General</c:formatCode>
                <c:ptCount val="4"/>
                <c:pt idx="0">
                  <c:v>62404</c:v>
                </c:pt>
                <c:pt idx="1">
                  <c:v>65153</c:v>
                </c:pt>
                <c:pt idx="2">
                  <c:v>72464</c:v>
                </c:pt>
                <c:pt idx="3">
                  <c:v>82000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C7-6A4C-AC63-1CBF506F8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7299248"/>
        <c:axId val="1849830256"/>
      </c:barChart>
      <c:catAx>
        <c:axId val="179729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9830256"/>
        <c:crosses val="autoZero"/>
        <c:auto val="1"/>
        <c:lblAlgn val="ctr"/>
        <c:lblOffset val="100"/>
        <c:noMultiLvlLbl val="0"/>
      </c:catAx>
      <c:valAx>
        <c:axId val="184983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729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'Сладйд 8 '!$A$3:$A$5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'Сладйд 8 '!$B$3:$B$5</c:f>
              <c:numCache>
                <c:formatCode>General</c:formatCode>
                <c:ptCount val="3"/>
                <c:pt idx="0">
                  <c:v>340</c:v>
                </c:pt>
                <c:pt idx="1">
                  <c:v>321.5</c:v>
                </c:pt>
                <c:pt idx="2">
                  <c:v>361.4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26-8146-A6D4-10FEF3BD4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8999056"/>
        <c:axId val="1799001520"/>
      </c:barChart>
      <c:catAx>
        <c:axId val="179899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9001520"/>
        <c:crosses val="autoZero"/>
        <c:auto val="1"/>
        <c:lblAlgn val="ctr"/>
        <c:lblOffset val="100"/>
        <c:noMultiLvlLbl val="0"/>
      </c:catAx>
      <c:valAx>
        <c:axId val="179900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899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078" y="1006528"/>
            <a:ext cx="4896882" cy="694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156" y="1836050"/>
            <a:ext cx="4032727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55A6-2EAF-48A6-803E-3A0D5626EAE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F692-B698-411F-B556-EE4DC1124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55A6-2EAF-48A6-803E-3A0D5626EAE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F692-B698-411F-B556-EE4DC1124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76752" y="129754"/>
            <a:ext cx="1296234" cy="2764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052" y="129754"/>
            <a:ext cx="3792683" cy="2764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55A6-2EAF-48A6-803E-3A0D5626EAE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F692-B698-411F-B556-EE4DC1124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55A6-2EAF-48A6-803E-3A0D5626EAE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F692-B698-411F-B556-EE4DC1124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082" y="2082057"/>
            <a:ext cx="4896882" cy="643517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082" y="1373288"/>
            <a:ext cx="4896882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55A6-2EAF-48A6-803E-3A0D5626EAE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F692-B698-411F-B556-EE4DC1124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052" y="756021"/>
            <a:ext cx="254445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528" y="756021"/>
            <a:ext cx="254445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55A6-2EAF-48A6-803E-3A0D5626EAE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F692-B698-411F-B556-EE4DC1124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052" y="725270"/>
            <a:ext cx="254545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052" y="1027528"/>
            <a:ext cx="254545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6528" y="725270"/>
            <a:ext cx="254645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6528" y="1027528"/>
            <a:ext cx="254645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55A6-2EAF-48A6-803E-3A0D5626EAE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F692-B698-411F-B556-EE4DC1124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55A6-2EAF-48A6-803E-3A0D5626EAE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F692-B698-411F-B556-EE4DC1124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55A6-2EAF-48A6-803E-3A0D5626EAE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F692-B698-411F-B556-EE4DC1124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129003"/>
            <a:ext cx="1895342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2406" y="129004"/>
            <a:ext cx="3220580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052" y="678019"/>
            <a:ext cx="1895342" cy="221631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55A6-2EAF-48A6-803E-3A0D5626EAE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F692-B698-411F-B556-EE4DC1124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204" y="2268061"/>
            <a:ext cx="3456623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9204" y="289508"/>
            <a:ext cx="3456623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9204" y="2535819"/>
            <a:ext cx="3456623" cy="38026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55A6-2EAF-48A6-803E-3A0D5626EAE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F692-B698-411F-B556-EE4DC1124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129754"/>
            <a:ext cx="5184934" cy="540015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052" y="756021"/>
            <a:ext cx="5184934" cy="2138308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655A6-2EAF-48A6-803E-3A0D5626EAE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AF692-B698-411F-B556-EE4DC1124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6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6.jpeg"/><Relationship Id="rId7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esign\презентация\2024 Отчет Калиничева\материалы\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569" y="262722"/>
            <a:ext cx="3643338" cy="22450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602" y="2422691"/>
            <a:ext cx="5445999" cy="697551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Основные </a:t>
            </a:r>
            <a:r>
              <a:rPr lang="ru-RU" sz="1500" b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харакетеристики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бюджета МО МР «Боровский район» в 2023 году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pic>
        <p:nvPicPr>
          <p:cNvPr id="2051" name="Picture 3" descr="D:\Калиничев\karta_borovskogo_raio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75" y="477036"/>
            <a:ext cx="4151594" cy="271464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08817" y="341436"/>
            <a:ext cx="3286148" cy="2784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Территории экономического развития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8194" name="Picture 2" descr="D:\design\презентация\Отчёт Калиничева 2022\6\6.1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379" y="815593"/>
            <a:ext cx="1205538" cy="576064"/>
          </a:xfrm>
          <a:prstGeom prst="rect">
            <a:avLst/>
          </a:prstGeom>
          <a:noFill/>
        </p:spPr>
      </p:pic>
      <p:pic>
        <p:nvPicPr>
          <p:cNvPr id="8195" name="Picture 3" descr="D:\design\презентация\Отчёт Калиничева 2022\6\6.2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3527" y="2053802"/>
            <a:ext cx="789684" cy="423498"/>
          </a:xfrm>
          <a:prstGeom prst="rect">
            <a:avLst/>
          </a:prstGeom>
          <a:noFill/>
        </p:spPr>
      </p:pic>
      <p:pic>
        <p:nvPicPr>
          <p:cNvPr id="8196" name="Picture 4" descr="D:\design\презентация\Отчёт Калиничева 2022\6\6.3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3433" y="462963"/>
            <a:ext cx="1154540" cy="335818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594635" y="1377584"/>
            <a:ext cx="571504" cy="371263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Рабочих 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мест</a:t>
            </a:r>
          </a:p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886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504618" y="1391657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737379" y="1391657"/>
            <a:ext cx="714380" cy="371263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Кол-во</a:t>
            </a:r>
          </a:p>
          <a:p>
            <a:pPr lvl="0" algn="r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резидентов</a:t>
            </a:r>
          </a:p>
          <a:p>
            <a:pPr lvl="0" algn="r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17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647890" y="877518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3880651" y="877518"/>
            <a:ext cx="714380" cy="371263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Кол-во</a:t>
            </a:r>
          </a:p>
          <a:p>
            <a:pPr lvl="0" algn="r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резидентов</a:t>
            </a:r>
          </a:p>
          <a:p>
            <a:pPr lvl="0" algn="r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50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737907" y="891591"/>
            <a:ext cx="714380" cy="371263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Рабочих 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мест</a:t>
            </a:r>
          </a:p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11874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05014" y="2620176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3737775" y="2620176"/>
            <a:ext cx="714380" cy="371263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Кол-во</a:t>
            </a:r>
          </a:p>
          <a:p>
            <a:pPr lvl="0" algn="r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Резидентов</a:t>
            </a:r>
          </a:p>
          <a:p>
            <a:pPr lvl="0" algn="r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3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595031" y="2634249"/>
            <a:ext cx="714380" cy="371263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Рабочих 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мест</a:t>
            </a:r>
          </a:p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236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10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4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08817" y="412874"/>
            <a:ext cx="3286148" cy="2784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Круглый стол с предприятиями строительной сферы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3725" y="41507"/>
            <a:ext cx="357190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11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4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4230792" cy="36339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Показатели промышленного производства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80189" y="905664"/>
            <a:ext cx="2643206" cy="28575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Объем отгруженной продукции млрд. руб.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08751" y="905663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6" name="Picture 2" descr="D:\design\презентация\2024 Отчет Калиничева\материалы\8сл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3396" y="1356264"/>
            <a:ext cx="2500330" cy="1263912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023395" y="905665"/>
            <a:ext cx="2643206" cy="28575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Инвестиции в основной капитал млрд. руб.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951957" y="905664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23725" y="41507"/>
            <a:ext cx="285752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12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5E5B3EC3-8D53-8745-80EA-45CBAA4B31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437273"/>
              </p:ext>
            </p:extLst>
          </p:nvPr>
        </p:nvGraphicFramePr>
        <p:xfrm>
          <a:off x="308751" y="1332012"/>
          <a:ext cx="2448272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08817" y="334160"/>
            <a:ext cx="4230792" cy="36339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Малое и среднее предпринимательство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80717" y="905664"/>
            <a:ext cx="1285884" cy="157163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877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субъектов МСП</a:t>
            </a:r>
          </a:p>
          <a:p>
            <a:pPr>
              <a:spcBef>
                <a:spcPct val="0"/>
              </a:spcBef>
            </a:pPr>
            <a:endParaRPr lang="ru-RU" sz="13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8 500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занято </a:t>
            </a:r>
          </a:p>
          <a:p>
            <a:pPr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              в сфере МСП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spcBef>
                <a:spcPct val="0"/>
              </a:spcBef>
            </a:pPr>
            <a:endParaRPr lang="ru-RU" sz="13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3,5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млн. руб. </a:t>
            </a:r>
          </a:p>
          <a:p>
            <a:pPr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        поддержка </a:t>
            </a:r>
          </a:p>
          <a:p>
            <a:pPr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        предприятий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2287" y="41507"/>
            <a:ext cx="357190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13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309279" y="905664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309279" y="1334292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09279" y="1905796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design\Отчет глав БР\Соцконтракт\фото\Жарова Юлия Александровна Салон красоты парикмахерские услуги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12" y="834226"/>
            <a:ext cx="1333509" cy="1000132"/>
          </a:xfrm>
          <a:prstGeom prst="rect">
            <a:avLst/>
          </a:prstGeom>
          <a:noFill/>
        </p:spPr>
      </p:pic>
      <p:pic>
        <p:nvPicPr>
          <p:cNvPr id="6147" name="Picture 3" descr="D:\design\Отчет глав БР\Соцконтракт\фото\Лакаева Бибидона Абдурахмановна Машинная вышивка на швейных изделия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313" y="1959374"/>
            <a:ext cx="1357322" cy="1017992"/>
          </a:xfrm>
          <a:prstGeom prst="rect">
            <a:avLst/>
          </a:prstGeom>
          <a:noFill/>
        </p:spPr>
      </p:pic>
      <p:pic>
        <p:nvPicPr>
          <p:cNvPr id="6148" name="Picture 4" descr="D:\design\Отчет глав БР\Соцконтракт\фото\Маргарян Марине Мурадовна Английский язык для детей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073" y="834226"/>
            <a:ext cx="1357322" cy="1017992"/>
          </a:xfrm>
          <a:prstGeom prst="rect">
            <a:avLst/>
          </a:prstGeom>
          <a:noFill/>
        </p:spPr>
      </p:pic>
      <p:pic>
        <p:nvPicPr>
          <p:cNvPr id="6149" name="Picture 5" descr="D:\design\Отчет глав БР\Соцконтракт\СОЦКОНТРАКТ\SOIspCPB9Q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4833" y="834226"/>
            <a:ext cx="1000132" cy="1000132"/>
          </a:xfrm>
          <a:prstGeom prst="rect">
            <a:avLst/>
          </a:prstGeom>
          <a:noFill/>
        </p:spPr>
      </p:pic>
      <p:pic>
        <p:nvPicPr>
          <p:cNvPr id="6150" name="Picture 6" descr="D:\design\Отчет глав БР\Соцконтракт\СОЦКОНТРАКТ\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4833" y="1959374"/>
            <a:ext cx="1000132" cy="1000132"/>
          </a:xfrm>
          <a:prstGeom prst="rect">
            <a:avLst/>
          </a:prstGeom>
          <a:noFill/>
        </p:spPr>
      </p:pic>
      <p:pic>
        <p:nvPicPr>
          <p:cNvPr id="6152" name="Picture 8" descr="N:\ВЁРСТКА\ФОТО 2024\САМСОНОВ 2024\СОЦКОНТРАКТ\Ветеринар\DSC_61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66073" y="1959373"/>
            <a:ext cx="1357322" cy="1000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882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4230792" cy="36339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Доходы бюджета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357190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14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71826BC-8485-4C4B-A2E6-C88D5C0F04CA}"/>
              </a:ext>
            </a:extLst>
          </p:cNvPr>
          <p:cNvSpPr txBox="1">
            <a:spLocks/>
          </p:cNvSpPr>
          <p:nvPr/>
        </p:nvSpPr>
        <p:spPr>
          <a:xfrm>
            <a:off x="4320679" y="671404"/>
            <a:ext cx="1285884" cy="134324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Объем консолидированного бюджета</a:t>
            </a:r>
          </a:p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3 590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млн. руб.</a:t>
            </a:r>
          </a:p>
          <a:p>
            <a:pPr lvl="0">
              <a:spcBef>
                <a:spcPct val="0"/>
              </a:spcBef>
            </a:pPr>
            <a:endParaRPr lang="ru-RU" sz="8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Налоговые и неналоговые доходы</a:t>
            </a:r>
          </a:p>
          <a:p>
            <a:pPr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1 809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млн. руб.</a:t>
            </a:r>
          </a:p>
          <a:p>
            <a:pPr lvl="0">
              <a:spcBef>
                <a:spcPct val="0"/>
              </a:spcBef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9425DD7-01E4-4B48-B0EF-5FD790BBF459}"/>
              </a:ext>
            </a:extLst>
          </p:cNvPr>
          <p:cNvCxnSpPr>
            <a:cxnSpLocks/>
          </p:cNvCxnSpPr>
          <p:nvPr/>
        </p:nvCxnSpPr>
        <p:spPr>
          <a:xfrm>
            <a:off x="4290700" y="691350"/>
            <a:ext cx="0" cy="114471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4230792" cy="36339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357190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15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BBEE8E-7937-4F4C-96A9-9119FF7FB2EA}"/>
              </a:ext>
            </a:extLst>
          </p:cNvPr>
          <p:cNvSpPr txBox="1"/>
          <p:nvPr/>
        </p:nvSpPr>
        <p:spPr>
          <a:xfrm>
            <a:off x="864295" y="509654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Бюджет Боровского района в сравнении </a:t>
            </a:r>
          </a:p>
          <a:p>
            <a:pPr lvl="0">
              <a:spcBef>
                <a:spcPct val="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 другими муниципальными районами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47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4230792" cy="36339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Комиссия по бюджетной дисциплине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357190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16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4230792" cy="36339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Основные характеристики бюджета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357190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17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4320679" y="1029983"/>
            <a:ext cx="0" cy="590061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design\презентация\2024 Отчет Калиничева\материалы\дохо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189" y="834225"/>
            <a:ext cx="1857388" cy="2102869"/>
          </a:xfrm>
          <a:prstGeom prst="rect">
            <a:avLst/>
          </a:prstGeom>
          <a:noFill/>
        </p:spPr>
      </p:pic>
      <p:pic>
        <p:nvPicPr>
          <p:cNvPr id="7171" name="Picture 3" descr="D:\design\презентация\2024 Отчет Калиничева\материалы\расход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0453" y="739443"/>
            <a:ext cx="1785950" cy="2369585"/>
          </a:xfrm>
          <a:prstGeom prst="rect">
            <a:avLst/>
          </a:prstGeom>
          <a:noFill/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4BC1E5B-AEA4-034D-B3A2-14FA6AFE4E08}"/>
              </a:ext>
            </a:extLst>
          </p:cNvPr>
          <p:cNvSpPr txBox="1">
            <a:spLocks/>
          </p:cNvSpPr>
          <p:nvPr/>
        </p:nvSpPr>
        <p:spPr>
          <a:xfrm>
            <a:off x="4393340" y="1019309"/>
            <a:ext cx="1285884" cy="62886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80%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для социальных расходов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6501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4230792" cy="36339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Инициативное бюджетирование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18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7AAAEC-750B-B046-BF1B-0D7D26E7F508}"/>
              </a:ext>
            </a:extLst>
          </p:cNvPr>
          <p:cNvSpPr txBox="1"/>
          <p:nvPr/>
        </p:nvSpPr>
        <p:spPr>
          <a:xfrm>
            <a:off x="3456583" y="724211"/>
            <a:ext cx="2170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45 проектов на сумму 112 млн. руб. </a:t>
            </a:r>
          </a:p>
          <a:p>
            <a:r>
              <a:rPr lang="ru-RU" dirty="0"/>
              <a:t>реализовано в 2017-2023 г г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32106-EA5A-0847-8EAA-E7AEE3771A96}"/>
              </a:ext>
            </a:extLst>
          </p:cNvPr>
          <p:cNvSpPr txBox="1"/>
          <p:nvPr/>
        </p:nvSpPr>
        <p:spPr>
          <a:xfrm>
            <a:off x="3456583" y="1285039"/>
            <a:ext cx="210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 проектов на сумму 20,8 млн. руб </a:t>
            </a:r>
          </a:p>
          <a:p>
            <a:r>
              <a:rPr lang="ru-RU" dirty="0"/>
              <a:t>реализовано в 2023 году </a:t>
            </a:r>
          </a:p>
        </p:txBody>
      </p:sp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4230792" cy="36339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Экономия бюджетных средств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19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592286" y="41507"/>
            <a:ext cx="360067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41344" y="534401"/>
            <a:ext cx="1339505" cy="371263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Собрано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15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млн. руб.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1327" y="568152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4062020" y="1048540"/>
            <a:ext cx="1247392" cy="371263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Отправлено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120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тонн груза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72002" y="1082291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4080598" y="1605971"/>
            <a:ext cx="1300251" cy="371263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Передано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17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автомобилей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990581" y="1639722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design\презентация\2024 Отчет Калиничева\материалы\фото для отчета\22a18e23-f805-4ce8-a675-88bf17e62c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949" y="619912"/>
            <a:ext cx="1857388" cy="1393626"/>
          </a:xfrm>
          <a:prstGeom prst="rect">
            <a:avLst/>
          </a:prstGeom>
          <a:noFill/>
        </p:spPr>
      </p:pic>
      <p:pic>
        <p:nvPicPr>
          <p:cNvPr id="2051" name="Picture 3" descr="D:\design\презентация\2024 Отчет Калиничева\материалы\фото для отчета\71c8ac44-4c43-4029-833f-cff582749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7811" y="2048671"/>
            <a:ext cx="1939964" cy="1094747"/>
          </a:xfrm>
          <a:prstGeom prst="rect">
            <a:avLst/>
          </a:prstGeom>
          <a:noFill/>
        </p:spPr>
      </p:pic>
      <p:pic>
        <p:nvPicPr>
          <p:cNvPr id="2052" name="Picture 4" descr="D:\design\презентация\2024 Отчет Калиничева\материалы\фото для отчета\200ec6c5-fa63-441b-aa1b-1d0b0ff376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3708" y="2048672"/>
            <a:ext cx="1475703" cy="1107242"/>
          </a:xfrm>
          <a:prstGeom prst="rect">
            <a:avLst/>
          </a:prstGeom>
          <a:noFill/>
        </p:spPr>
      </p:pic>
      <p:pic>
        <p:nvPicPr>
          <p:cNvPr id="2053" name="Picture 5" descr="D:\design\презентация\2024 Отчет Калиничева\материалы\фото для отчета\c6ebb99e-8acc-43f7-bdc7-56facf9788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875" y="2030834"/>
            <a:ext cx="1500198" cy="1125621"/>
          </a:xfrm>
          <a:prstGeom prst="rect">
            <a:avLst/>
          </a:prstGeom>
          <a:noFill/>
        </p:spPr>
      </p:pic>
      <p:pic>
        <p:nvPicPr>
          <p:cNvPr id="2055" name="Picture 7" descr="D:\design\презентация\2024 Отчет Калиничева\материалы\фото для отчета\f6c97c2d-f7d5-4070-a940-99e4771cd6a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761" y="762788"/>
            <a:ext cx="1059998" cy="116760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80255" y="405598"/>
            <a:ext cx="1800337" cy="248377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ВОЛОНТЕРЫ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4230792" cy="36339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Национальные проекты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20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023527" y="1048540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4113544" y="1048540"/>
            <a:ext cx="1285884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3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национальных проекта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13544" y="1548606"/>
            <a:ext cx="1285884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5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региональных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проекта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13544" y="2120110"/>
            <a:ext cx="1143008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27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муниципальной программы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042106" y="1548606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42106" y="2048672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 descr="D:\design\презентация\2024 Отчет Калиничева\материалы\дем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41" y="1310083"/>
            <a:ext cx="2214578" cy="1245700"/>
          </a:xfrm>
          <a:prstGeom prst="rect">
            <a:avLst/>
          </a:prstGeom>
          <a:noFill/>
        </p:spPr>
      </p:pic>
      <p:pic>
        <p:nvPicPr>
          <p:cNvPr id="8196" name="Picture 4" descr="D:\design\презентация\2024 Отчет Калиничева\материалы\edulogo-1-2048x5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379" y="2381654"/>
            <a:ext cx="2143140" cy="524274"/>
          </a:xfrm>
          <a:prstGeom prst="rect">
            <a:avLst/>
          </a:prstGeom>
          <a:noFill/>
        </p:spPr>
      </p:pic>
      <p:pic>
        <p:nvPicPr>
          <p:cNvPr id="8194" name="Picture 2" descr="D:\design\презентация\2024 Отчет Калиничева\материалы\жиль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065" y="810017"/>
            <a:ext cx="2857520" cy="809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design\презентация\2024 Отчет Калиничева\материалы\де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024" y="191284"/>
            <a:ext cx="2032014" cy="1143008"/>
          </a:xfrm>
          <a:prstGeom prst="rect">
            <a:avLst/>
          </a:prstGeom>
          <a:noFill/>
        </p:spPr>
      </p:pic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Рождаемость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21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4076386" y="1405730"/>
            <a:ext cx="0" cy="71438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4166403" y="1405730"/>
            <a:ext cx="1285884" cy="71438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на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15%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снизилось количество актов гражданского состояния с участием иностранных граждан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9218" name="Picture 2" descr="D:\design\презентация\2024 Отчет Калиничева\материалы\рождаемост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379" y="1119978"/>
            <a:ext cx="2857520" cy="15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design\презентация\2024 Отчет Калиничева\материалы\де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024" y="191284"/>
            <a:ext cx="2032014" cy="1143008"/>
          </a:xfrm>
          <a:prstGeom prst="rect">
            <a:avLst/>
          </a:prstGeom>
          <a:noFill/>
        </p:spPr>
      </p:pic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Старшее поколение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22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0189" y="905664"/>
            <a:ext cx="0" cy="35719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451627" y="905664"/>
            <a:ext cx="1285884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запущена программа подготовки сиделок</a:t>
            </a:r>
          </a:p>
        </p:txBody>
      </p:sp>
      <p:pic>
        <p:nvPicPr>
          <p:cNvPr id="13314" name="Picture 2" descr="D:\design\презентация\2024 Отчет Калиничева\материалы\диспансеризация\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9147" y="1405730"/>
            <a:ext cx="1125149" cy="1500198"/>
          </a:xfrm>
          <a:prstGeom prst="rect">
            <a:avLst/>
          </a:prstGeom>
          <a:noFill/>
        </p:spPr>
      </p:pic>
      <p:pic>
        <p:nvPicPr>
          <p:cNvPr id="13315" name="Picture 3" descr="D:\design\презентация\2024 Отчет Калиничева\материалы\диспансеризация\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80189" y="1405730"/>
            <a:ext cx="1234920" cy="1491091"/>
          </a:xfrm>
          <a:prstGeom prst="rect">
            <a:avLst/>
          </a:prstGeom>
          <a:noFill/>
        </p:spPr>
      </p:pic>
      <p:pic>
        <p:nvPicPr>
          <p:cNvPr id="13316" name="Picture 4" descr="D:\design\презентация\2024 Отчет Калиничева\материалы\диспансеризация\FolKYU_bLa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37511" y="1405730"/>
            <a:ext cx="1481258" cy="1500198"/>
          </a:xfrm>
          <a:prstGeom prst="rect">
            <a:avLst/>
          </a:prstGeom>
          <a:noFill/>
        </p:spPr>
      </p:pic>
      <p:pic>
        <p:nvPicPr>
          <p:cNvPr id="13317" name="Picture 5" descr="D:\design\презентация\2024 Отчет Калиничева\материалы\диспансеризация\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595031" y="905664"/>
            <a:ext cx="999628" cy="750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Социальный контракт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23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08817" y="1048540"/>
            <a:ext cx="0" cy="28575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951693" y="1048540"/>
            <a:ext cx="1643074" cy="171451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Виды социальных контрактов</a:t>
            </a:r>
          </a:p>
          <a:p>
            <a:pPr lvl="0">
              <a:spcBef>
                <a:spcPct val="0"/>
              </a:spcBef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Wingdings" pitchFamily="2" charset="2"/>
                <a:ea typeface="+mj-ea"/>
                <a:cs typeface="+mj-cs"/>
              </a:rPr>
              <a:t>l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Поиск работы</a:t>
            </a:r>
          </a:p>
          <a:p>
            <a:pPr lvl="0">
              <a:spcBef>
                <a:spcPct val="0"/>
              </a:spcBef>
              <a:buFontTx/>
              <a:buChar char="-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Wingdings" pitchFamily="2" charset="2"/>
              </a:rPr>
              <a:t>l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Развитие предпринимательской деятельности</a:t>
            </a:r>
          </a:p>
          <a:p>
            <a:pPr lvl="0">
              <a:spcBef>
                <a:spcPct val="0"/>
              </a:spcBef>
              <a:buFontTx/>
              <a:buChar char="-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Wingdings" pitchFamily="2" charset="2"/>
              </a:rPr>
              <a:t>l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Развитие личного подсобного хозяйства</a:t>
            </a:r>
          </a:p>
          <a:p>
            <a:pPr lvl="0">
              <a:spcBef>
                <a:spcPct val="0"/>
              </a:spcBef>
              <a:buFontTx/>
              <a:buChar char="-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Wingdings" pitchFamily="2" charset="2"/>
              </a:rPr>
              <a:t>l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Преодоление трудной жизненной ситуации</a:t>
            </a:r>
          </a:p>
        </p:txBody>
      </p:sp>
      <p:pic>
        <p:nvPicPr>
          <p:cNvPr id="10246" name="Picture 6" descr="D:\design\презентация\2024 Отчет Калиничева\материалы\со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5216" y="2055850"/>
            <a:ext cx="2071702" cy="1150875"/>
          </a:xfrm>
          <a:prstGeom prst="rect">
            <a:avLst/>
          </a:prstGeom>
          <a:noFill/>
        </p:spPr>
      </p:pic>
      <p:pic>
        <p:nvPicPr>
          <p:cNvPr id="10247" name="Picture 7" descr="D:\design\презентация\2024 Отчет Калиничева\материалы\соц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7642" y="704121"/>
            <a:ext cx="2071702" cy="1143686"/>
          </a:xfrm>
          <a:prstGeom prst="rect">
            <a:avLst/>
          </a:prstGeom>
          <a:noFill/>
        </p:spPr>
      </p:pic>
      <p:pic>
        <p:nvPicPr>
          <p:cNvPr id="9" name="Picture 3" descr="D:\design\презентация\2024 Отчет Калиничева\материалы\демо.jpg">
            <a:extLst>
              <a:ext uri="{FF2B5EF4-FFF2-40B4-BE49-F238E27FC236}">
                <a16:creationId xmlns:a16="http://schemas.microsoft.com/office/drawing/2014/main" id="{80E31BEF-C540-5749-BBBC-64A038ADA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712" y="345616"/>
            <a:ext cx="1129328" cy="702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design\презентация\2024 Отчет Калиничева\материалы\здоровь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395" y="304794"/>
            <a:ext cx="2303316" cy="672308"/>
          </a:xfrm>
          <a:prstGeom prst="rect">
            <a:avLst/>
          </a:prstGeom>
          <a:noFill/>
        </p:spPr>
      </p:pic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Здравоохранение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24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76386" y="1048540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4166403" y="1048540"/>
            <a:ext cx="1285884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437 000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приемов пациентов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166403" y="1548606"/>
            <a:ext cx="1285884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6 482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госпитализации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166403" y="2048672"/>
            <a:ext cx="1143008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35 000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вакцинаций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094965" y="1548606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94965" y="2048672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4166403" y="2620176"/>
            <a:ext cx="1143008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23 000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диспансеризаций 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и комплексных обследований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1272" name="Picture 8" descr="D:\design\презентация\2024 Отчет Калиничева\материалы\поликлтника\3sYzuy4kb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313" y="905664"/>
            <a:ext cx="1571636" cy="1071571"/>
          </a:xfrm>
          <a:prstGeom prst="rect">
            <a:avLst/>
          </a:prstGeom>
          <a:noFill/>
        </p:spPr>
      </p:pic>
      <p:pic>
        <p:nvPicPr>
          <p:cNvPr id="11273" name="Picture 9" descr="D:\design\презентация\2024 Отчет Калиничева\материалы\поликлтника\DVV_UBXcsJ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1825" y="2048672"/>
            <a:ext cx="1511394" cy="1071570"/>
          </a:xfrm>
          <a:prstGeom prst="rect">
            <a:avLst/>
          </a:prstGeom>
          <a:noFill/>
        </p:spPr>
      </p:pic>
      <p:pic>
        <p:nvPicPr>
          <p:cNvPr id="11274" name="Picture 10" descr="D:\design\презентация\2024 Отчет Калиничева\материалы\поликлтника\JdH1MVu4s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313" y="2048671"/>
            <a:ext cx="1571636" cy="1071571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4094965" y="2548738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6" name="Picture 12" descr="D:\design\презентация\2024 Отчет Калиничева\материалы\поликлтника\AnvFeeEIEG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1825" y="879194"/>
            <a:ext cx="1500198" cy="1125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Спорт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25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76386" y="1334292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4166403" y="1334292"/>
            <a:ext cx="1285884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120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призовых мест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166403" y="1834358"/>
            <a:ext cx="1285884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70%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жителей постоянно занимаются физической культурой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166403" y="2548738"/>
            <a:ext cx="1143008" cy="50006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59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спортивных площадок различной направленности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4094965" y="1834358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94965" y="2459292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D:\design\презентация\2024 Отчет Калиничева\материалы\спо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0651" y="405599"/>
            <a:ext cx="1714513" cy="727232"/>
          </a:xfrm>
          <a:prstGeom prst="rect">
            <a:avLst/>
          </a:prstGeom>
          <a:noFill/>
        </p:spPr>
      </p:pic>
      <p:pic>
        <p:nvPicPr>
          <p:cNvPr id="12292" name="Picture 4" descr="D:\design\презентация\2024 Отчет Калиничева\материалы\акватория\cg9v4BdPEn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313" y="762788"/>
            <a:ext cx="1500199" cy="1000132"/>
          </a:xfrm>
          <a:prstGeom prst="rect">
            <a:avLst/>
          </a:prstGeom>
          <a:noFill/>
        </p:spPr>
      </p:pic>
      <p:pic>
        <p:nvPicPr>
          <p:cNvPr id="12293" name="Picture 5" descr="D:\design\презентация\2024 Отчет Калиничева\материалы\благоустр\MyMyT5hdXo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8949" y="762788"/>
            <a:ext cx="1827799" cy="1000132"/>
          </a:xfrm>
          <a:prstGeom prst="rect">
            <a:avLst/>
          </a:prstGeom>
          <a:noFill/>
        </p:spPr>
      </p:pic>
      <p:pic>
        <p:nvPicPr>
          <p:cNvPr id="12294" name="Picture 6" descr="D:\design\презентация\2024 Отчет Калиничева\материалы\благоустр\RZ9oaRvDIE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312" y="1905796"/>
            <a:ext cx="1523115" cy="1143008"/>
          </a:xfrm>
          <a:prstGeom prst="rect">
            <a:avLst/>
          </a:prstGeom>
          <a:noFill/>
        </p:spPr>
      </p:pic>
      <p:pic>
        <p:nvPicPr>
          <p:cNvPr id="12296" name="Picture 8" descr="D:\design\презентация\2024 Отчет Калиничева\материалы\ледовая\wn7Ql-JXWP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8949" y="1905795"/>
            <a:ext cx="2000264" cy="1123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Образование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26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80717" y="1048540"/>
            <a:ext cx="1285884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923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первоклассника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80717" y="1548606"/>
            <a:ext cx="1285884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452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выпускника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80717" y="1977234"/>
            <a:ext cx="1214446" cy="50006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16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методистов 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«За особые заслуги»</a:t>
            </a:r>
          </a:p>
        </p:txBody>
      </p:sp>
      <p:pic>
        <p:nvPicPr>
          <p:cNvPr id="17" name="Picture 4" descr="D:\design\презентация\2024 Отчет Калиничева\материалы\edulogo-1-2048x5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0585" y="405598"/>
            <a:ext cx="2143140" cy="524274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4380717" y="2548738"/>
            <a:ext cx="1214446" cy="50006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14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патриотических отрядов</a:t>
            </a:r>
          </a:p>
        </p:txBody>
      </p:sp>
      <p:pic>
        <p:nvPicPr>
          <p:cNvPr id="14338" name="Picture 2" descr="D:\design\презентация\2024 Отчет Калиничева\материалы\дети\Zd8-8WswN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751" y="762788"/>
            <a:ext cx="1502185" cy="1000132"/>
          </a:xfrm>
          <a:prstGeom prst="rect">
            <a:avLst/>
          </a:prstGeom>
          <a:noFill/>
        </p:spPr>
      </p:pic>
      <p:pic>
        <p:nvPicPr>
          <p:cNvPr id="14341" name="Picture 5" descr="D:\design\презентация\2024 Отчет Калиничева\материалы\точка роста\qrhmNwdId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751" y="1834358"/>
            <a:ext cx="1640506" cy="1231103"/>
          </a:xfrm>
          <a:prstGeom prst="rect">
            <a:avLst/>
          </a:prstGeom>
          <a:noFill/>
        </p:spPr>
      </p:pic>
      <p:pic>
        <p:nvPicPr>
          <p:cNvPr id="14342" name="Picture 6" descr="D:\design\презентация\2024 Отчет Калиничева\материалы\точка роста\tYIH63N9sc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0387" y="762789"/>
            <a:ext cx="1332725" cy="1000131"/>
          </a:xfrm>
          <a:prstGeom prst="rect">
            <a:avLst/>
          </a:prstGeom>
          <a:noFill/>
        </p:spPr>
      </p:pic>
      <p:pic>
        <p:nvPicPr>
          <p:cNvPr id="14343" name="Picture 7" descr="D:\design\презентация\2024 Отчет Калиничева\материалы\танкисты\tMSdk9f3Sy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3263" y="1834357"/>
            <a:ext cx="1857388" cy="1238259"/>
          </a:xfrm>
          <a:prstGeom prst="rect">
            <a:avLst/>
          </a:prstGeom>
          <a:noFill/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4237841" y="977102"/>
            <a:ext cx="0" cy="207170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Планы 2024-2040 года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27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19262" y="477036"/>
            <a:ext cx="0" cy="250033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4309279" y="477036"/>
            <a:ext cx="1285884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Предоставление служебного жилья педагогам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9279" y="977102"/>
            <a:ext cx="1285884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Ремонт ДС Митяево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09279" y="1405730"/>
            <a:ext cx="1214446" cy="50006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Строительство ДС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Кабицыно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309279" y="1977234"/>
            <a:ext cx="1214446" cy="50006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Строительство школы в Балабаново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309279" y="2477300"/>
            <a:ext cx="1285884" cy="50006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Строительство нового корпуса школы №1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г. Балабаново</a:t>
            </a:r>
          </a:p>
        </p:txBody>
      </p:sp>
      <p:pic>
        <p:nvPicPr>
          <p:cNvPr id="15362" name="Picture 2" descr="D:\design\презентация\2024 Отчет Калиничева\материалы\митяе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13" y="762788"/>
            <a:ext cx="1643074" cy="1233030"/>
          </a:xfrm>
          <a:prstGeom prst="rect">
            <a:avLst/>
          </a:prstGeom>
          <a:noFill/>
        </p:spPr>
      </p:pic>
      <p:pic>
        <p:nvPicPr>
          <p:cNvPr id="15363" name="Picture 3" descr="D:\design\презентация\2024 Отчет Калиничева\материалы\ДС каби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37" y="2112416"/>
            <a:ext cx="4000527" cy="1010596"/>
          </a:xfrm>
          <a:prstGeom prst="rect">
            <a:avLst/>
          </a:prstGeom>
          <a:noFill/>
        </p:spPr>
      </p:pic>
      <p:pic>
        <p:nvPicPr>
          <p:cNvPr id="15364" name="Picture 4" descr="D:\design\презентация\2024 Отчет Калиничева\материалы\сме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7577" y="762788"/>
            <a:ext cx="1794882" cy="1238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Культура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28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166403" y="834226"/>
            <a:ext cx="0" cy="200026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4309279" y="834226"/>
            <a:ext cx="1285884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12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Домов культуры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09279" y="1334292"/>
            <a:ext cx="1285884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17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библиотек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309279" y="1834358"/>
            <a:ext cx="1143008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3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школы искусств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309279" y="2405862"/>
            <a:ext cx="1143008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4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музея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6386" name="Picture 2" descr="D:\design\презентация\2024 Отчет Калиничева\материалы\танцы\dW0_bOGO60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14" y="762788"/>
            <a:ext cx="1643074" cy="1093934"/>
          </a:xfrm>
          <a:prstGeom prst="rect">
            <a:avLst/>
          </a:prstGeom>
          <a:noFill/>
        </p:spPr>
      </p:pic>
      <p:pic>
        <p:nvPicPr>
          <p:cNvPr id="16387" name="Picture 3" descr="D:\design\презентация\2024 Отчет Калиничева\материалы\танцы\jgfUh4hOwX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314" y="1954870"/>
            <a:ext cx="1643074" cy="1093934"/>
          </a:xfrm>
          <a:prstGeom prst="rect">
            <a:avLst/>
          </a:prstGeom>
          <a:noFill/>
        </p:spPr>
      </p:pic>
      <p:pic>
        <p:nvPicPr>
          <p:cNvPr id="16388" name="Picture 4" descr="D:\design\презентация\2024 Отчет Калиничева\материалы\танцы\nyHqTnuTz3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6139" y="1977233"/>
            <a:ext cx="1643074" cy="1093933"/>
          </a:xfrm>
          <a:prstGeom prst="rect">
            <a:avLst/>
          </a:prstGeom>
          <a:noFill/>
        </p:spPr>
      </p:pic>
      <p:pic>
        <p:nvPicPr>
          <p:cNvPr id="16389" name="Picture 5" descr="D:\design\презентация\2024 Отчет Калиничева\материалы\танцы\stXxHOasuL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6139" y="762788"/>
            <a:ext cx="1643073" cy="109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Культура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29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80255" y="834226"/>
            <a:ext cx="1285884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3 340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мероприятий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23329" y="762788"/>
            <a:ext cx="857256" cy="42862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ремонт ДК 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в Митяево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166403" y="762788"/>
            <a:ext cx="1428760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ремонт оборудования сцены районного дома культуры</a:t>
            </a:r>
          </a:p>
        </p:txBody>
      </p:sp>
      <p:pic>
        <p:nvPicPr>
          <p:cNvPr id="17410" name="Picture 2" descr="D:\design\презентация\2024 Отчет Калиничева\материалы\пушк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736" y="1477168"/>
            <a:ext cx="2038031" cy="1357322"/>
          </a:xfrm>
          <a:prstGeom prst="rect">
            <a:avLst/>
          </a:prstGeom>
          <a:noFill/>
        </p:spPr>
      </p:pic>
      <p:pic>
        <p:nvPicPr>
          <p:cNvPr id="17411" name="Picture 3" descr="D:\design\презентация\2024 Отчет Калиничева\материалы\рабо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6638" y="1477168"/>
            <a:ext cx="2402773" cy="1357322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4094965" y="762788"/>
            <a:ext cx="0" cy="35719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451891" y="762788"/>
            <a:ext cx="0" cy="35719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08817" y="762788"/>
            <a:ext cx="0" cy="35719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592286" y="41507"/>
            <a:ext cx="360067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80255" y="405598"/>
            <a:ext cx="3512432" cy="248377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Помощь СВО и Первомайску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074" name="Picture 2" descr="D:\design\презентация\2024 Отчет Калиничева\материалы\майск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14" y="762789"/>
            <a:ext cx="1714512" cy="1143008"/>
          </a:xfrm>
          <a:prstGeom prst="rect">
            <a:avLst/>
          </a:prstGeom>
          <a:noFill/>
        </p:spPr>
      </p:pic>
      <p:pic>
        <p:nvPicPr>
          <p:cNvPr id="3075" name="Picture 3" descr="D:\design\презентация\2024 Отчет Калиничева\материалы\майск\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313" y="1977234"/>
            <a:ext cx="1714512" cy="1143008"/>
          </a:xfrm>
          <a:prstGeom prst="rect">
            <a:avLst/>
          </a:prstGeom>
          <a:noFill/>
        </p:spPr>
      </p:pic>
      <p:pic>
        <p:nvPicPr>
          <p:cNvPr id="3076" name="Picture 4" descr="D:\design\презентация\2024 Отчет Калиничева\материалы\майск\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4701" y="1977234"/>
            <a:ext cx="1714512" cy="1143008"/>
          </a:xfrm>
          <a:prstGeom prst="rect">
            <a:avLst/>
          </a:prstGeom>
          <a:noFill/>
        </p:spPr>
      </p:pic>
      <p:pic>
        <p:nvPicPr>
          <p:cNvPr id="3077" name="Picture 5" descr="D:\design\презентация\2024 Отчет Калиничева\материалы\майск\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4701" y="762788"/>
            <a:ext cx="1714512" cy="1143008"/>
          </a:xfrm>
          <a:prstGeom prst="rect">
            <a:avLst/>
          </a:prstGeom>
          <a:noFill/>
        </p:spPr>
      </p:pic>
      <p:pic>
        <p:nvPicPr>
          <p:cNvPr id="3078" name="Picture 6" descr="D:\design\презентация\2024 Отчет Калиничева\материалы\слайд 3\a579627a-122f-4c99-aa05-1751efbc9a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172" y="762789"/>
            <a:ext cx="1523115" cy="1143008"/>
          </a:xfrm>
          <a:prstGeom prst="rect">
            <a:avLst/>
          </a:prstGeom>
          <a:noFill/>
        </p:spPr>
      </p:pic>
      <p:pic>
        <p:nvPicPr>
          <p:cNvPr id="3079" name="Picture 7" descr="D:\design\презентация\2024 Отчет Калиничева\материалы\слайд 3\04122a82-ea54-4e4f-b7db-40b7349108e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172" y="1977234"/>
            <a:ext cx="1523115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Туризм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30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951957" y="762788"/>
            <a:ext cx="1285884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1,2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млн. туристов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094965" y="691350"/>
            <a:ext cx="1428760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Программа субсидирования туристического бизнеса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023527" y="691350"/>
            <a:ext cx="0" cy="35719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880519" y="691350"/>
            <a:ext cx="0" cy="35719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D:\design\презентация\2024 Отчет Калиничева\материалы\танцы\самрл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75" y="1404974"/>
            <a:ext cx="1714512" cy="1286640"/>
          </a:xfrm>
          <a:prstGeom prst="rect">
            <a:avLst/>
          </a:prstGeom>
          <a:noFill/>
        </p:spPr>
      </p:pic>
      <p:pic>
        <p:nvPicPr>
          <p:cNvPr id="18435" name="Picture 3" descr="D:\design\презентация\2024 Отчет Калиничева\материалы\гор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1825" y="1400212"/>
            <a:ext cx="1720187" cy="1290646"/>
          </a:xfrm>
          <a:prstGeom prst="rect">
            <a:avLst/>
          </a:prstGeom>
          <a:noFill/>
        </p:spPr>
      </p:pic>
      <p:pic>
        <p:nvPicPr>
          <p:cNvPr id="18436" name="Picture 4" descr="D:\design\презентация\2024 Отчет Калиничева\материалы\тюрь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7775" y="1404974"/>
            <a:ext cx="1928826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Жилищное  строительство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31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237841" y="477036"/>
            <a:ext cx="1285884" cy="1285884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18,9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млн. руб.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Программа кап ремонта</a:t>
            </a:r>
          </a:p>
          <a:p>
            <a:pPr lvl="0">
              <a:spcBef>
                <a:spcPct val="0"/>
              </a:spcBef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Завершена программа переселения из аварийного жилья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166403" y="477036"/>
            <a:ext cx="0" cy="114300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3" descr="D:\design\презентация\2024 Отчет Калиничева\материалы\слайд 3\жилищное стро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4767" y="1691482"/>
            <a:ext cx="2806090" cy="1510718"/>
          </a:xfrm>
          <a:prstGeom prst="rect">
            <a:avLst/>
          </a:prstGeom>
          <a:noFill/>
        </p:spPr>
      </p:pic>
      <p:pic>
        <p:nvPicPr>
          <p:cNvPr id="19458" name="Picture 2" descr="D:\design\презентация\2024 Отчет Калиничева\материалы\танцы\д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4767" y="691350"/>
            <a:ext cx="1428760" cy="10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ЖКХ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32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237841" y="477036"/>
            <a:ext cx="1285884" cy="1285884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87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Уровень обеспеченности</a:t>
            </a:r>
          </a:p>
          <a:p>
            <a:pPr lvl="0">
              <a:spcBef>
                <a:spcPct val="0"/>
              </a:spcBef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1489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Технологических подключений к сети электроснабжения</a:t>
            </a:r>
          </a:p>
          <a:p>
            <a:pPr lvl="0">
              <a:spcBef>
                <a:spcPct val="0"/>
              </a:spcBef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166403" y="477036"/>
            <a:ext cx="0" cy="114300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D:\design\презентация\2024 Отчет Калиничева\материалы\танцы\трубы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75" y="1975385"/>
            <a:ext cx="2143140" cy="1099919"/>
          </a:xfrm>
          <a:prstGeom prst="rect">
            <a:avLst/>
          </a:prstGeom>
          <a:noFill/>
        </p:spPr>
      </p:pic>
      <p:pic>
        <p:nvPicPr>
          <p:cNvPr id="20483" name="Picture 3" descr="D:\design\презентация\2024 Отчет Калиничева\материалы\танцы\труб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648" y="1977234"/>
            <a:ext cx="1466639" cy="1101919"/>
          </a:xfrm>
          <a:prstGeom prst="rect">
            <a:avLst/>
          </a:prstGeom>
          <a:noFill/>
        </p:spPr>
      </p:pic>
      <p:pic>
        <p:nvPicPr>
          <p:cNvPr id="20484" name="Picture 4" descr="D:\design\презентация\2024 Отчет Калиничева\материалы\танцы\трубы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7926" y="1977262"/>
            <a:ext cx="1381287" cy="11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Комфортная городская среда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33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506" name="Picture 2" descr="D:\design\презентация\2024 Отчет Калиничева\материалы\т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75" y="707567"/>
            <a:ext cx="1693496" cy="1126791"/>
          </a:xfrm>
          <a:prstGeom prst="rect">
            <a:avLst/>
          </a:prstGeom>
          <a:noFill/>
        </p:spPr>
      </p:pic>
      <p:pic>
        <p:nvPicPr>
          <p:cNvPr id="21507" name="Picture 3" descr="D:\design\презентация\2024 Отчет Калиничева\материалы\т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875" y="1905796"/>
            <a:ext cx="1748622" cy="1164277"/>
          </a:xfrm>
          <a:prstGeom prst="rect">
            <a:avLst/>
          </a:prstGeom>
          <a:noFill/>
        </p:spPr>
      </p:pic>
      <p:pic>
        <p:nvPicPr>
          <p:cNvPr id="21508" name="Picture 4" descr="D:\design\презентация\2024 Отчет Калиничева\материалы\танцы\бла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1825" y="691350"/>
            <a:ext cx="1523115" cy="1143008"/>
          </a:xfrm>
          <a:prstGeom prst="rect">
            <a:avLst/>
          </a:prstGeom>
          <a:noFill/>
        </p:spPr>
      </p:pic>
      <p:pic>
        <p:nvPicPr>
          <p:cNvPr id="21509" name="Picture 5" descr="D:\design\презентация\2024 Отчет Калиничева\материалы\танцы\дорог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3263" y="1890835"/>
            <a:ext cx="1571636" cy="1175956"/>
          </a:xfrm>
          <a:prstGeom prst="rect">
            <a:avLst/>
          </a:prstGeom>
          <a:noFill/>
        </p:spPr>
      </p:pic>
      <p:pic>
        <p:nvPicPr>
          <p:cNvPr id="14" name="Picture 5" descr="D:\design\презентация\2024 Отчет Калиничева\материалы\благоустр\MyMyT5hdXo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3461" y="691350"/>
            <a:ext cx="2088913" cy="1143008"/>
          </a:xfrm>
          <a:prstGeom prst="rect">
            <a:avLst/>
          </a:prstGeom>
          <a:noFill/>
        </p:spPr>
      </p:pic>
      <p:pic>
        <p:nvPicPr>
          <p:cNvPr id="21510" name="Picture 6" descr="D:\design\презентация\2024 Отчет Калиничева\материалы\площ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0432" y="1905796"/>
            <a:ext cx="1956169" cy="1143008"/>
          </a:xfrm>
          <a:prstGeom prst="rect">
            <a:avLst/>
          </a:prstGeom>
          <a:noFill/>
        </p:spPr>
      </p:pic>
      <p:pic>
        <p:nvPicPr>
          <p:cNvPr id="11" name="Picture 2" descr="D:\design\презентация\2024 Отчет Калиничева\материалы\жилье.png">
            <a:extLst>
              <a:ext uri="{FF2B5EF4-FFF2-40B4-BE49-F238E27FC236}">
                <a16:creationId xmlns:a16="http://schemas.microsoft.com/office/drawing/2014/main" id="{7A69445A-12F7-CE41-88BC-2B1D21058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5330" y="371291"/>
            <a:ext cx="991427" cy="280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224335" y="280521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Дорожное хозяйство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34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37841" y="477036"/>
            <a:ext cx="1285884" cy="35719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464317" y="817276"/>
            <a:ext cx="949" cy="173887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D:\design\презентация\2024 Отчет Калиничева\материалы\слайд 3\доро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455" y="979550"/>
            <a:ext cx="2004940" cy="1504589"/>
          </a:xfrm>
          <a:prstGeom prst="rect">
            <a:avLst/>
          </a:prstGeom>
          <a:noFill/>
        </p:spPr>
      </p:pic>
      <p:pic>
        <p:nvPicPr>
          <p:cNvPr id="23555" name="Picture 3" descr="D:\design\презентация\2024 Отчет Калиничева\материалы\дорж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722" y="747771"/>
            <a:ext cx="2120741" cy="196155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465266" y="838244"/>
            <a:ext cx="1214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Общая протяженность </a:t>
            </a:r>
          </a:p>
          <a:p>
            <a:r>
              <a:rPr lang="ru-RU" sz="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дорожной сети района </a:t>
            </a:r>
          </a:p>
          <a:p>
            <a:r>
              <a:rPr lang="ru-RU" sz="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680 км</a:t>
            </a:r>
          </a:p>
          <a:p>
            <a:endParaRPr lang="ru-RU" sz="8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endParaRPr lang="ru-RU" sz="8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endParaRPr lang="ru-RU" sz="8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endParaRPr lang="ru-RU" sz="8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Отремонтировано</a:t>
            </a:r>
          </a:p>
          <a:p>
            <a:r>
              <a:rPr lang="ru-RU" sz="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22,786 км </a:t>
            </a:r>
          </a:p>
          <a:p>
            <a:r>
              <a:rPr lang="ru-RU" sz="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дорог</a:t>
            </a:r>
          </a:p>
        </p:txBody>
      </p:sp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Экология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35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0" name="Picture 2" descr="D:\design\презентация\2024 Отчет Калиничева\материалы\слайд 3\эколог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6403" y="1834358"/>
            <a:ext cx="1499358" cy="112518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37841" y="477036"/>
            <a:ext cx="1285884" cy="1285884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8000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м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3. несанкционированных свалок убрано</a:t>
            </a:r>
          </a:p>
          <a:p>
            <a:pPr lvl="0">
              <a:spcBef>
                <a:spcPct val="0"/>
              </a:spcBef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Принята «Программа борьбы 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с борщевиком на территории Боровского района»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166403" y="477036"/>
            <a:ext cx="0" cy="114300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Picture 3" descr="D:\design\презентация\2024 Отчет Калиничева\материалы\отч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0900" y="977102"/>
            <a:ext cx="1861189" cy="1357322"/>
          </a:xfrm>
          <a:prstGeom prst="rect">
            <a:avLst/>
          </a:prstGeom>
          <a:noFill/>
        </p:spPr>
      </p:pic>
      <p:pic>
        <p:nvPicPr>
          <p:cNvPr id="22532" name="Picture 4" descr="D:\design\презентация\2024 Отчет Калиничева\материалы\отчи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874" y="977101"/>
            <a:ext cx="1808701" cy="1357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36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80255" y="405598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Планы 2024-2040 года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37841" y="477036"/>
            <a:ext cx="1285884" cy="1285884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Пересборка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территорий  «Муниципальная реформа»</a:t>
            </a:r>
          </a:p>
          <a:p>
            <a:pPr lvl="0">
              <a:spcBef>
                <a:spcPct val="0"/>
              </a:spcBef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Создание условия для жизни … для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промышлености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166403" y="477036"/>
            <a:ext cx="0" cy="114300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D:\design\презентация\Отчёт Калиничева 2022\35\заглавный слайд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189" y="881176"/>
            <a:ext cx="1673828" cy="1386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8817" y="327959"/>
            <a:ext cx="2643206" cy="4348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Выборы президента Российской Федерации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725" y="41507"/>
            <a:ext cx="428628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37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578" name="Picture 2" descr="D:\design\презентация\2024 Отчет Калиничева\материалы\выбор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99" y="730020"/>
            <a:ext cx="4842168" cy="2217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ign\презентация\2024 Отчет Калиничева\материалы\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65" y="405598"/>
            <a:ext cx="4432264" cy="2731249"/>
          </a:xfrm>
          <a:prstGeom prst="rect">
            <a:avLst/>
          </a:prstGeom>
          <a:noFill/>
        </p:spPr>
      </p:pic>
      <p:pic>
        <p:nvPicPr>
          <p:cNvPr id="5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pic>
        <p:nvPicPr>
          <p:cNvPr id="1027" name="Picture 3" descr="D:\design\презентация\Отчет Калиничева\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635" y="905664"/>
            <a:ext cx="3929090" cy="23116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05234" y="370036"/>
            <a:ext cx="1890344" cy="821380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Площадь - 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</a:rPr>
              <a:t>760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кв. км.</a:t>
            </a:r>
          </a:p>
          <a:p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Более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</a:rPr>
              <a:t> 82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тысяч жителей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050" name="Picture 2" descr="D:\design\презентация\Отчёт Калиничева 2022\фото\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4569" y="393515"/>
            <a:ext cx="165657" cy="191964"/>
          </a:xfrm>
          <a:prstGeom prst="rect">
            <a:avLst/>
          </a:prstGeom>
          <a:noFill/>
        </p:spPr>
      </p:pic>
      <p:pic>
        <p:nvPicPr>
          <p:cNvPr id="2051" name="Picture 3" descr="D:\design\презентация\Отчёт Калиничева 2022\фото\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4568" y="768714"/>
            <a:ext cx="210665" cy="173955"/>
          </a:xfrm>
          <a:prstGeom prst="rect">
            <a:avLst/>
          </a:prstGeom>
          <a:noFill/>
        </p:spPr>
      </p:pic>
      <p:pic>
        <p:nvPicPr>
          <p:cNvPr id="2052" name="Picture 4" descr="D:\design\презентация\Отчёт Калиничева 2022\фото\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7708" y="799793"/>
            <a:ext cx="362945" cy="163617"/>
          </a:xfrm>
          <a:prstGeom prst="rect">
            <a:avLst/>
          </a:prstGeom>
          <a:noFill/>
        </p:spPr>
      </p:pic>
      <p:pic>
        <p:nvPicPr>
          <p:cNvPr id="2053" name="Picture 5" descr="D:\design\презентация\Отчёт Калиничева 2022\фото\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7709" y="359765"/>
            <a:ext cx="317936" cy="2339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600664" y="393516"/>
            <a:ext cx="1800327" cy="66749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городских поселения</a:t>
            </a: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сельских поселений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0189" y="1379889"/>
            <a:ext cx="1285884" cy="1643074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По количеству населения среди МР</a:t>
            </a:r>
          </a:p>
          <a:p>
            <a:pPr lvl="0">
              <a:spcBef>
                <a:spcPct val="0"/>
              </a:spcBef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По объему отгруженной продукции среди МР</a:t>
            </a:r>
          </a:p>
          <a:p>
            <a:pPr lvl="0">
              <a:spcBef>
                <a:spcPct val="0"/>
              </a:spcBef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По величине средней заработной платы среди МР</a:t>
            </a:r>
          </a:p>
          <a:p>
            <a:pPr lvl="0">
              <a:spcBef>
                <a:spcPct val="0"/>
              </a:spcBef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По ВРП на душу населения среди МР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4435" y="41507"/>
            <a:ext cx="225042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4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08751" y="1387722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8751" y="1816350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8751" y="2316416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08751" y="2745044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:\design\презентация\2024 Отчет Калиничева\материалы\1 место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8751" y="762788"/>
            <a:ext cx="392567" cy="571504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737379" y="1128465"/>
            <a:ext cx="642942" cy="20582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Лидеры: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77" y="15993"/>
            <a:ext cx="5761038" cy="59647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08817" y="375471"/>
            <a:ext cx="1143008" cy="31587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Обращения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6706" y="2481529"/>
            <a:ext cx="5472608" cy="23172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fontAlgn="b"/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Основные темы обращений</a:t>
            </a:r>
          </a:p>
          <a:p>
            <a:pPr fontAlgn="b"/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252227" y="2412132"/>
            <a:ext cx="5256584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84435" y="41507"/>
            <a:ext cx="225042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5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F05BC6F7-5098-E04B-B594-8EF306B23D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790188"/>
              </p:ext>
            </p:extLst>
          </p:nvPr>
        </p:nvGraphicFramePr>
        <p:xfrm>
          <a:off x="19619" y="727046"/>
          <a:ext cx="1780780" cy="1553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B09C8328-6273-4F4F-8630-A57C543E1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772718"/>
              </p:ext>
            </p:extLst>
          </p:nvPr>
        </p:nvGraphicFramePr>
        <p:xfrm>
          <a:off x="1800399" y="758120"/>
          <a:ext cx="1800200" cy="152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B65B5FD8-6E4B-064A-A86F-7BAEF81394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559483"/>
              </p:ext>
            </p:extLst>
          </p:nvPr>
        </p:nvGraphicFramePr>
        <p:xfrm>
          <a:off x="3544654" y="758120"/>
          <a:ext cx="2234660" cy="152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06B958-6B0D-1844-8449-37E1851DECDD}"/>
              </a:ext>
            </a:extLst>
          </p:cNvPr>
          <p:cNvSpPr txBox="1"/>
          <p:nvPr/>
        </p:nvSpPr>
        <p:spPr>
          <a:xfrm>
            <a:off x="185216" y="270340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Строительство </a:t>
            </a:r>
          </a:p>
          <a:p>
            <a:pPr fontAlgn="b"/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и ремонт дорог.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AC237-ACCC-404C-BB33-0EA29338EAAA}"/>
              </a:ext>
            </a:extLst>
          </p:cNvPr>
          <p:cNvSpPr txBox="1"/>
          <p:nvPr/>
        </p:nvSpPr>
        <p:spPr>
          <a:xfrm>
            <a:off x="1256832" y="2725867"/>
            <a:ext cx="11595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Благоустройство.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8DF5A-3244-0547-A8A0-565C35115722}"/>
              </a:ext>
            </a:extLst>
          </p:cNvPr>
          <p:cNvSpPr txBox="1"/>
          <p:nvPr/>
        </p:nvSpPr>
        <p:spPr>
          <a:xfrm>
            <a:off x="2534237" y="2711815"/>
            <a:ext cx="5485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ЖКХ.    </a:t>
            </a:r>
            <a:endParaRPr lang="ru-RU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3BA51-EE33-5848-AF11-C345646DC69D}"/>
              </a:ext>
            </a:extLst>
          </p:cNvPr>
          <p:cNvSpPr txBox="1"/>
          <p:nvPr/>
        </p:nvSpPr>
        <p:spPr>
          <a:xfrm>
            <a:off x="3147934" y="2643174"/>
            <a:ext cx="13901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Экология </a:t>
            </a:r>
          </a:p>
          <a:p>
            <a:pPr fontAlgn="b"/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и природопользование</a:t>
            </a:r>
          </a:p>
          <a:p>
            <a:pPr fontAlgn="b"/>
            <a:endParaRPr lang="ru-RU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2C67C-490D-774C-B20E-BB3A4BB0F811}"/>
              </a:ext>
            </a:extLst>
          </p:cNvPr>
          <p:cNvSpPr txBox="1"/>
          <p:nvPr/>
        </p:nvSpPr>
        <p:spPr>
          <a:xfrm>
            <a:off x="4633855" y="2643174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Земельные</a:t>
            </a:r>
          </a:p>
          <a:p>
            <a:pPr fontAlgn="b"/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отношения</a:t>
            </a:r>
          </a:p>
        </p:txBody>
      </p:sp>
    </p:spTree>
    <p:extLst>
      <p:ext uri="{BB962C8B-B14F-4D97-AF65-F5344CB8AC3E}">
        <p14:creationId xmlns:p14="http://schemas.microsoft.com/office/powerpoint/2010/main" val="23118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08817" y="327959"/>
            <a:ext cx="4230792" cy="36339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Количество обращений по муниципалитетам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52155" y="691350"/>
            <a:ext cx="857256" cy="571504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 ходе личных приемов принято </a:t>
            </a:r>
          </a:p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84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человека 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8913" name="Picture 1" descr="D:\design\презентация\2024 Отчет Калиничева\материалы\5 слай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14" y="815304"/>
            <a:ext cx="3286148" cy="2233499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380717" y="691350"/>
            <a:ext cx="0" cy="58951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4" name="Picture 2" descr="D:\design\презентация\2024 Отчет Калиничева\материалы\фото для отчета\прие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7775" y="1477168"/>
            <a:ext cx="1643074" cy="164307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584435" y="41507"/>
            <a:ext cx="225042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6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2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08817" y="327959"/>
            <a:ext cx="1071570" cy="36339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ЕДДС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952089" y="334160"/>
            <a:ext cx="1285884" cy="251002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52787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обращений  </a:t>
            </a:r>
          </a:p>
          <a:p>
            <a:pPr lvl="0">
              <a:spcBef>
                <a:spcPct val="0"/>
              </a:spcBef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Основные вопросы </a:t>
            </a:r>
          </a:p>
          <a:p>
            <a:pPr lvl="0">
              <a:spcBef>
                <a:spcPct val="0"/>
              </a:spcBef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  <a:buFont typeface="Wingdings"/>
              <a:buChar char="l"/>
            </a:pP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водоснабжение </a:t>
            </a:r>
          </a:p>
          <a:p>
            <a:pPr lvl="0">
              <a:spcBef>
                <a:spcPct val="0"/>
              </a:spcBef>
              <a:buFont typeface="Wingdings"/>
              <a:buChar char="l"/>
            </a:pPr>
            <a:endParaRPr lang="en-US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  <a:buFont typeface="Wingdings"/>
              <a:buChar char="l"/>
            </a:pP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электроснабжение </a:t>
            </a:r>
          </a:p>
          <a:p>
            <a:pPr lvl="0">
              <a:spcBef>
                <a:spcPct val="0"/>
              </a:spcBef>
              <a:buFont typeface="Wingdings"/>
              <a:buChar char="l"/>
            </a:pPr>
            <a:endParaRPr lang="en-US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  <a:buFont typeface="Wingdings"/>
              <a:buChar char="l"/>
            </a:pP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теплоснабжение “</a:t>
            </a:r>
            <a:endParaRPr lang="en-US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  <a:buFont typeface="Wingdings"/>
              <a:buChar char="l"/>
            </a:pPr>
            <a:endParaRPr lang="en-US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6697" y="2796943"/>
            <a:ext cx="3538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Лучшая единая дежурно-диспетчерская служба муниципального района Калужской области"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3880651" y="827956"/>
            <a:ext cx="0" cy="151216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 descr="D:\design\презентация\2024 Отчет Калиничева\материалы\фото для отчета\едд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156" y="1029030"/>
            <a:ext cx="1255435" cy="1673912"/>
          </a:xfrm>
          <a:prstGeom prst="rect">
            <a:avLst/>
          </a:prstGeom>
          <a:noFill/>
        </p:spPr>
      </p:pic>
      <p:pic>
        <p:nvPicPr>
          <p:cNvPr id="37891" name="Picture 3" descr="D:\design\презентация\2024 Отчет Калиничева\материалы\фото для отчета\еддс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97" y="1172618"/>
            <a:ext cx="1959432" cy="123371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584435" y="41507"/>
            <a:ext cx="225042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7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6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08817" y="327959"/>
            <a:ext cx="4230792" cy="36339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Экономика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89383" y="1048540"/>
            <a:ext cx="1500198" cy="157163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Количество 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предприятий:</a:t>
            </a:r>
          </a:p>
          <a:p>
            <a:pPr lvl="0">
              <a:spcBef>
                <a:spcPct val="0"/>
              </a:spcBef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1442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юридических лиц</a:t>
            </a:r>
          </a:p>
          <a:p>
            <a:pPr>
              <a:spcBef>
                <a:spcPct val="0"/>
              </a:spcBef>
            </a:pPr>
            <a:endParaRPr lang="ru-RU" sz="13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1797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индивидуальных</a:t>
            </a:r>
          </a:p>
          <a:p>
            <a:pPr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             предпринимателя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spcBef>
                <a:spcPct val="0"/>
              </a:spcBef>
            </a:pPr>
            <a:endParaRPr lang="ru-RU" sz="13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3269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самозанятых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4435" y="41507"/>
            <a:ext cx="225042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8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4032647" y="1048540"/>
            <a:ext cx="0" cy="150475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D:\design\презентация\2024 Отчет Калиничева\материалы\предприятия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06" y="691350"/>
            <a:ext cx="1714513" cy="1143008"/>
          </a:xfrm>
          <a:prstGeom prst="rect">
            <a:avLst/>
          </a:prstGeom>
          <a:noFill/>
        </p:spPr>
      </p:pic>
      <p:pic>
        <p:nvPicPr>
          <p:cNvPr id="4103" name="Picture 7" descr="D:\design\презентация\2024 Отчет Калиничева\материалы\предприятия\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6450" y="691350"/>
            <a:ext cx="1617181" cy="1143008"/>
          </a:xfrm>
          <a:prstGeom prst="rect">
            <a:avLst/>
          </a:prstGeom>
          <a:noFill/>
        </p:spPr>
      </p:pic>
      <p:pic>
        <p:nvPicPr>
          <p:cNvPr id="4106" name="Picture 10" descr="D:\design\презентация\2024 Отчет Калиничева\материалы\предприятия\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189" y="1905796"/>
            <a:ext cx="1714512" cy="1143008"/>
          </a:xfrm>
          <a:prstGeom prst="rect">
            <a:avLst/>
          </a:prstGeom>
          <a:noFill/>
        </p:spPr>
      </p:pic>
      <p:pic>
        <p:nvPicPr>
          <p:cNvPr id="4107" name="Picture 11" descr="D:\design\презентация\2024 Отчет Калиничева\материалы\предприятия\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0453" y="1905796"/>
            <a:ext cx="1250654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882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esign\презентация\2024 Отчет Калиничева\материалы\застав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59647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08817" y="327959"/>
            <a:ext cx="4230792" cy="36339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Занятость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66469" y="905664"/>
            <a:ext cx="857256" cy="571504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Уровень </a:t>
            </a:r>
          </a:p>
          <a:p>
            <a:pPr lvl="0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безработицы</a:t>
            </a:r>
          </a:p>
          <a:p>
            <a:pPr lvl="0">
              <a:spcBef>
                <a:spcPct val="0"/>
              </a:spcBef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0,2%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4435" y="41507"/>
            <a:ext cx="225042" cy="22121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fld id="{E86B6508-93E7-4DD8-8DF5-210B04307C0B}" type="slidenum">
              <a:rPr lang="ru-RU" sz="11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9</a:t>
            </a:fld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95031" y="1030532"/>
            <a:ext cx="0" cy="3037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D:\design\презентация\2024 Отчет Калиничева\материалы\занятость\9SM11d0Eu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751" y="762788"/>
            <a:ext cx="1335079" cy="1000132"/>
          </a:xfrm>
          <a:prstGeom prst="rect">
            <a:avLst/>
          </a:prstGeom>
          <a:noFill/>
        </p:spPr>
      </p:pic>
      <p:pic>
        <p:nvPicPr>
          <p:cNvPr id="5124" name="Picture 4" descr="D:\design\презентация\2024 Отчет Калиничева\материалы\занятость\ERwuFFxAR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751" y="1977234"/>
            <a:ext cx="1605693" cy="1111524"/>
          </a:xfrm>
          <a:prstGeom prst="rect">
            <a:avLst/>
          </a:prstGeom>
          <a:noFill/>
        </p:spPr>
      </p:pic>
      <p:pic>
        <p:nvPicPr>
          <p:cNvPr id="5125" name="Picture 5" descr="D:\design\презентация\2024 Отчет Калиничева\материалы\занятость\iHtOkZGcCz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6695" y="1977235"/>
            <a:ext cx="1641080" cy="1088988"/>
          </a:xfrm>
          <a:prstGeom prst="rect">
            <a:avLst/>
          </a:prstGeom>
          <a:noFill/>
        </p:spPr>
      </p:pic>
      <p:pic>
        <p:nvPicPr>
          <p:cNvPr id="5126" name="Picture 6" descr="D:\design\презентация\2024 Отчет Калиничева\материалы\занятость\nI52Kk1bmh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0651" y="1977234"/>
            <a:ext cx="1643074" cy="1090311"/>
          </a:xfrm>
          <a:prstGeom prst="rect">
            <a:avLst/>
          </a:prstGeom>
          <a:noFill/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B2B5AA8-214B-5B4A-9377-FC8F34B8C1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04752"/>
              </p:ext>
            </p:extLst>
          </p:nvPr>
        </p:nvGraphicFramePr>
        <p:xfrm>
          <a:off x="1737534" y="467916"/>
          <a:ext cx="2727161" cy="141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98822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8634</TotalTime>
  <Words>612</Words>
  <Application>Microsoft Macintosh PowerPoint</Application>
  <PresentationFormat>Произвольный</PresentationFormat>
  <Paragraphs>289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Century Gothic</vt:lpstr>
      <vt:lpstr>Wingdings</vt:lpstr>
      <vt:lpstr>Тема Office</vt:lpstr>
      <vt:lpstr>Основные харакетеристики бюджета МО МР «Боровский район»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Zverdvd.org</dc:creator>
  <cp:lastModifiedBy>Максим Баринов</cp:lastModifiedBy>
  <cp:revision>1255</cp:revision>
  <dcterms:created xsi:type="dcterms:W3CDTF">2019-02-16T08:37:08Z</dcterms:created>
  <dcterms:modified xsi:type="dcterms:W3CDTF">2024-02-20T08:57:19Z</dcterms:modified>
</cp:coreProperties>
</file>