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365" r:id="rId3"/>
    <p:sldId id="313" r:id="rId4"/>
    <p:sldId id="366" r:id="rId5"/>
    <p:sldId id="257" r:id="rId6"/>
    <p:sldId id="367" r:id="rId7"/>
    <p:sldId id="259" r:id="rId8"/>
    <p:sldId id="258" r:id="rId9"/>
    <p:sldId id="368" r:id="rId10"/>
    <p:sldId id="316" r:id="rId11"/>
    <p:sldId id="265" r:id="rId12"/>
    <p:sldId id="273" r:id="rId13"/>
    <p:sldId id="274" r:id="rId14"/>
    <p:sldId id="308" r:id="rId15"/>
    <p:sldId id="275" r:id="rId16"/>
    <p:sldId id="266" r:id="rId17"/>
    <p:sldId id="303" r:id="rId18"/>
    <p:sldId id="263" r:id="rId19"/>
    <p:sldId id="320" r:id="rId20"/>
    <p:sldId id="321" r:id="rId21"/>
    <p:sldId id="280" r:id="rId22"/>
    <p:sldId id="302" r:id="rId23"/>
    <p:sldId id="322" r:id="rId24"/>
    <p:sldId id="369" r:id="rId25"/>
    <p:sldId id="370" r:id="rId26"/>
    <p:sldId id="371" r:id="rId27"/>
    <p:sldId id="372" r:id="rId28"/>
    <p:sldId id="373" r:id="rId29"/>
    <p:sldId id="354" r:id="rId30"/>
    <p:sldId id="327" r:id="rId31"/>
    <p:sldId id="329" r:id="rId32"/>
    <p:sldId id="330" r:id="rId33"/>
    <p:sldId id="352" r:id="rId34"/>
    <p:sldId id="353" r:id="rId35"/>
    <p:sldId id="331" r:id="rId36"/>
    <p:sldId id="364" r:id="rId37"/>
  </p:sldIdLst>
  <p:sldSz cx="5761038" cy="3240088"/>
  <p:notesSz cx="6858000" cy="9144000"/>
  <p:defaultTextStyle>
    <a:defPPr>
      <a:defRPr lang="ru-RU"/>
    </a:defPPr>
    <a:lvl1pPr marL="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021">
          <p15:clr>
            <a:srgbClr val="A4A3A4"/>
          </p15:clr>
        </p15:guide>
        <p15:guide id="4" pos="18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0099"/>
    <a:srgbClr val="CC0000"/>
    <a:srgbClr val="669900"/>
    <a:srgbClr val="6A0C56"/>
    <a:srgbClr val="990033"/>
    <a:srgbClr val="6600FF"/>
    <a:srgbClr val="660033"/>
    <a:srgbClr val="3333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78" autoAdjust="0"/>
    <p:restoredTop sz="87241" autoAdjust="0"/>
  </p:normalViewPr>
  <p:slideViewPr>
    <p:cSldViewPr>
      <p:cViewPr varScale="1">
        <p:scale>
          <a:sx n="243" d="100"/>
          <a:sy n="243" d="100"/>
        </p:scale>
        <p:origin x="200" y="208"/>
      </p:cViewPr>
      <p:guideLst>
        <p:guide orient="horz" pos="2160"/>
        <p:guide pos="2880"/>
        <p:guide orient="horz" pos="1021"/>
        <p:guide pos="181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Экономия % 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Экономия % (Динамика)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19.5</c:v>
                </c:pt>
                <c:pt idx="1">
                  <c:v>20.3</c:v>
                </c:pt>
                <c:pt idx="2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12-CE49-88CC-8996CE11F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846144"/>
        <c:axId val="131847680"/>
      </c:lineChart>
      <c:catAx>
        <c:axId val="13184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1847680"/>
        <c:crosses val="autoZero"/>
        <c:auto val="1"/>
        <c:lblAlgn val="ctr"/>
        <c:lblOffset val="100"/>
        <c:noMultiLvlLbl val="0"/>
      </c:catAx>
      <c:valAx>
        <c:axId val="131847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8461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078" y="1006528"/>
            <a:ext cx="4896882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4156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6752" y="129754"/>
            <a:ext cx="1296234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052" y="129754"/>
            <a:ext cx="3792683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082" y="2082057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082" y="1373288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8528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052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052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6528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6528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204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9204" y="289508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9204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4" cy="54001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052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655A6-2EAF-48A6-803E-3A0D5626EAE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355" y="3003082"/>
            <a:ext cx="1824329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8744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F692-B698-411F-B556-EE4DC1124E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60734" algn="l" defTabSz="51435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9.jpeg"/><Relationship Id="rId7" Type="http://schemas.openxmlformats.org/officeDocument/2006/relationships/image" Target="../media/image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4.jpeg"/><Relationship Id="rId7" Type="http://schemas.openxmlformats.org/officeDocument/2006/relationships/image" Target="../media/image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9.jpeg"/><Relationship Id="rId7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8.png"/><Relationship Id="rId4" Type="http://schemas.openxmlformats.org/officeDocument/2006/relationships/image" Target="../media/image89.jpeg"/><Relationship Id="rId9" Type="http://schemas.openxmlformats.org/officeDocument/2006/relationships/image" Target="../media/image9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esign\презентация\Отчёт Калиничева 2022\фото\главн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715" y="20106"/>
            <a:ext cx="3822754" cy="25286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0" y="2542537"/>
            <a:ext cx="5445999" cy="506267"/>
          </a:xfrm>
        </p:spPr>
        <p:txBody>
          <a:bodyPr>
            <a:noAutofit/>
          </a:bodyPr>
          <a:lstStyle/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ОТЧЁТ</a:t>
            </a:r>
            <a:b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 социально-экономическом развитии </a:t>
            </a:r>
            <a:b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Боровского района в 2021 году и планах на 2022 г.</a:t>
            </a:r>
          </a:p>
        </p:txBody>
      </p:sp>
      <p:pic>
        <p:nvPicPr>
          <p:cNvPr id="4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esign\презентация\Отчёт Калиничева 2022\фото\материал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491" y="834226"/>
            <a:ext cx="3416540" cy="2357455"/>
          </a:xfrm>
          <a:prstGeom prst="rect">
            <a:avLst/>
          </a:prstGeom>
          <a:noFill/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872156" y="143460"/>
            <a:ext cx="4365817" cy="405014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Бюджет Боровского района в сравнении </a:t>
            </a:r>
          </a:p>
          <a:p>
            <a:pPr lvl="0">
              <a:spcBef>
                <a:spcPct val="0"/>
              </a:spcBef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с другими муниципальными районами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45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10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23131" y="548474"/>
            <a:ext cx="3929090" cy="214314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800" dirty="0"/>
              <a:t>Налоговые и неналоговые доходы консолидированного бюджета (млн. руб.)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737379" y="262722"/>
            <a:ext cx="4500594" cy="357190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Комиссия по укреплению бюджетной дисциплины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7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11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20620" y="691350"/>
            <a:ext cx="2115396" cy="98271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dirty="0"/>
              <a:t>ликвидирована задолженность </a:t>
            </a:r>
          </a:p>
          <a:p>
            <a:pPr lvl="0">
              <a:spcBef>
                <a:spcPct val="0"/>
              </a:spcBef>
            </a:pPr>
            <a:r>
              <a:rPr lang="ru-RU" sz="800" dirty="0"/>
              <a:t>по заработной плате в размере 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6,3</a:t>
            </a:r>
            <a:r>
              <a:rPr lang="ru-RU" sz="800" dirty="0"/>
              <a:t> млн. руб.</a:t>
            </a:r>
            <a:br>
              <a:rPr lang="ru-RU" sz="800" dirty="0"/>
            </a:br>
            <a:endParaRPr lang="ru-RU" sz="800" dirty="0"/>
          </a:p>
          <a:p>
            <a:pPr lvl="0">
              <a:spcBef>
                <a:spcPct val="0"/>
              </a:spcBef>
            </a:pPr>
            <a:r>
              <a:rPr lang="ru-RU" sz="800" dirty="0"/>
              <a:t>ликвидирована задолженность перед бюджетом в сумме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52,3</a:t>
            </a:r>
            <a:r>
              <a:rPr lang="ru-RU" dirty="0"/>
              <a:t> </a:t>
            </a:r>
            <a:r>
              <a:rPr lang="ru-RU" sz="800" dirty="0"/>
              <a:t>млн. руб.</a:t>
            </a: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3380585" y="619912"/>
            <a:ext cx="1" cy="107157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Дом\Downloads\e6b34e23-d116-483e-9d6d-01c2094204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13" y="905664"/>
            <a:ext cx="3000396" cy="2095514"/>
          </a:xfrm>
          <a:prstGeom prst="rect">
            <a:avLst/>
          </a:prstGeom>
          <a:noFill/>
        </p:spPr>
      </p:pic>
      <p:pic>
        <p:nvPicPr>
          <p:cNvPr id="4100" name="Picture 4" descr="C:\Users\Дом\Downloads\3751e90a-1143-4a79-a739-1509b23e927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0585" y="1834358"/>
            <a:ext cx="1857388" cy="1168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esign\презентация\Отчёт Калиничева 2022\фото\замена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549" y="762788"/>
            <a:ext cx="3511978" cy="2357454"/>
          </a:xfrm>
          <a:prstGeom prst="rect">
            <a:avLst/>
          </a:prstGeom>
          <a:noFill/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808817" y="224129"/>
            <a:ext cx="1604602" cy="32434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Расходы бюджета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20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12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57100" y="490513"/>
            <a:ext cx="1523750" cy="84377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</a:rPr>
              <a:t>Национальные проекты</a:t>
            </a:r>
          </a:p>
          <a:p>
            <a:pPr lvl="0">
              <a:spcBef>
                <a:spcPct val="0"/>
              </a:spcBef>
            </a:pPr>
            <a:br>
              <a:rPr lang="ru-RU" sz="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accent1">
                    <a:lumMod val="50000"/>
                  </a:schemeClr>
                </a:solidFill>
                <a:latin typeface="Wingdings" pitchFamily="2" charset="2"/>
              </a:rPr>
              <a:t>l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</a:rPr>
              <a:t>экономический рост</a:t>
            </a:r>
            <a:br>
              <a:rPr lang="ru-RU" sz="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accent1">
                    <a:lumMod val="50000"/>
                  </a:schemeClr>
                </a:solidFill>
                <a:latin typeface="Wingdings" pitchFamily="2" charset="2"/>
              </a:rPr>
              <a:t>l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</a:rPr>
              <a:t>человеческий капитал</a:t>
            </a:r>
            <a:br>
              <a:rPr lang="ru-RU" sz="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accent1">
                    <a:lumMod val="50000"/>
                  </a:schemeClr>
                </a:solidFill>
                <a:latin typeface="Wingdings" pitchFamily="2" charset="2"/>
              </a:rPr>
              <a:t>l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</a:rPr>
              <a:t>комфортная среда для жизни</a:t>
            </a: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3809213" y="588426"/>
            <a:ext cx="2878" cy="71438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37379" y="139213"/>
            <a:ext cx="4455834" cy="552137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Инициативное бюджетирование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7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13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185763" y="703686"/>
            <a:ext cx="1125211" cy="987796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За 3 года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реализовано более </a:t>
            </a:r>
          </a:p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30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проектов</a:t>
            </a:r>
          </a:p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60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млн. руб.</a:t>
            </a: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4095746" y="682055"/>
            <a:ext cx="1" cy="1009427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3" name="Picture 1" descr="D:\design\презентация\Отчёт Калиничева 2022\доставим\13 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5708" y="1978944"/>
            <a:ext cx="1585141" cy="106986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78E59B-3128-124A-BC97-DE9249D0BD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313" y="691350"/>
            <a:ext cx="3357586" cy="235745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8817" y="262722"/>
            <a:ext cx="4095767" cy="23625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Конкурсные процедуры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8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14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230772" y="619912"/>
            <a:ext cx="1395261" cy="708774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Экономия</a:t>
            </a:r>
          </a:p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40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млн. руб.</a:t>
            </a:r>
          </a:p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21% </a:t>
            </a:r>
          </a:p>
          <a:p>
            <a:pPr>
              <a:spcBef>
                <a:spcPct val="20000"/>
              </a:spcBef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от расходов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095746" y="675012"/>
            <a:ext cx="0" cy="742527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D:\design\презентация\Отчёт Калиничева 2022\доставим\14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48" y="675012"/>
            <a:ext cx="2051809" cy="98765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ECC5D9C-5415-824E-922F-331BA6CA93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1614834"/>
              </p:ext>
            </p:extLst>
          </p:nvPr>
        </p:nvGraphicFramePr>
        <p:xfrm>
          <a:off x="677896" y="1692052"/>
          <a:ext cx="3594823" cy="1288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016" y="224128"/>
            <a:ext cx="4095767" cy="38338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«Экономический рост»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3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15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340418" y="843767"/>
            <a:ext cx="3240607" cy="220503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900" dirty="0">
                <a:solidFill>
                  <a:srgbClr val="FFC000"/>
                </a:solidFill>
                <a:latin typeface="Wingdings" pitchFamily="2" charset="2"/>
              </a:rPr>
              <a:t>l</a:t>
            </a:r>
            <a:r>
              <a:rPr lang="en-US" sz="9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Производительность труда </a:t>
            </a:r>
            <a:endParaRPr lang="en-US" sz="9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 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и поддержка занятости</a:t>
            </a:r>
          </a:p>
          <a:p>
            <a:pPr>
              <a:spcBef>
                <a:spcPct val="20000"/>
              </a:spcBef>
              <a:defRPr/>
            </a:pPr>
            <a:endParaRPr lang="ru-RU" sz="9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900" b="1" dirty="0">
                <a:solidFill>
                  <a:srgbClr val="FFC000"/>
                </a:solidFill>
                <a:latin typeface="Wingdings" pitchFamily="2" charset="2"/>
              </a:rPr>
              <a:t>l</a:t>
            </a:r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Комплексный план модернизации </a:t>
            </a:r>
            <a:endParaRPr lang="en-US" sz="9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 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и развития инфраструктуры</a:t>
            </a:r>
          </a:p>
          <a:p>
            <a:pPr>
              <a:spcBef>
                <a:spcPct val="20000"/>
              </a:spcBef>
              <a:defRPr/>
            </a:pPr>
            <a:endParaRPr lang="ru-RU" sz="9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900" b="1" dirty="0">
                <a:solidFill>
                  <a:srgbClr val="FFC000"/>
                </a:solidFill>
                <a:latin typeface="Wingdings" pitchFamily="2" charset="2"/>
              </a:rPr>
              <a:t>l</a:t>
            </a:r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Малое и среднее</a:t>
            </a:r>
            <a:endParaRPr lang="en-US" sz="9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предпринимательство </a:t>
            </a:r>
            <a:endParaRPr lang="en-US" sz="9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 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и поддержка предпринимательской</a:t>
            </a:r>
            <a:endParaRPr lang="en-US" sz="9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активности</a:t>
            </a:r>
          </a:p>
          <a:p>
            <a:pPr>
              <a:spcBef>
                <a:spcPct val="20000"/>
              </a:spcBef>
              <a:defRPr/>
            </a:pPr>
            <a:endParaRPr lang="ru-RU" sz="9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900" b="1" dirty="0">
                <a:solidFill>
                  <a:srgbClr val="FFC000"/>
                </a:solidFill>
                <a:latin typeface="Wingdings" pitchFamily="2" charset="2"/>
              </a:rPr>
              <a:t>l</a:t>
            </a:r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Туризм и индустрия гостеприимства</a:t>
            </a:r>
          </a:p>
        </p:txBody>
      </p:sp>
      <p:pic>
        <p:nvPicPr>
          <p:cNvPr id="26626" name="Picture 2" descr="C:\Users\Zver\Downloads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239" y="755948"/>
            <a:ext cx="1882816" cy="1282544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8817" y="224128"/>
            <a:ext cx="4021551" cy="38338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Сельское хозяйство и переработка с/х продукции</a:t>
            </a:r>
          </a:p>
        </p:txBody>
      </p:sp>
      <p:pic>
        <p:nvPicPr>
          <p:cNvPr id="13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5542"/>
            <a:ext cx="315039" cy="3240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16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9936" y="2067378"/>
            <a:ext cx="1035194" cy="20250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 marL="192881" indent="-192881">
              <a:spcBef>
                <a:spcPct val="20000"/>
              </a:spcBef>
              <a:defRPr/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6538,6 т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686757" y="2072191"/>
            <a:ext cx="1080202" cy="20250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 marL="192881" indent="-192881">
              <a:spcBef>
                <a:spcPct val="20000"/>
              </a:spcBef>
              <a:defRPr/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17995,8 т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401458" y="2061501"/>
            <a:ext cx="765143" cy="20250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 marL="192881" indent="-192881" algn="ctr">
              <a:spcBef>
                <a:spcPct val="20000"/>
              </a:spcBef>
              <a:defRPr/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9160,6 т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058461" y="2061501"/>
            <a:ext cx="1125211" cy="20250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 marL="192881" indent="-192881">
              <a:spcBef>
                <a:spcPct val="20000"/>
              </a:spcBef>
              <a:defRPr/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1876,6 т</a:t>
            </a: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090877" y="2477300"/>
            <a:ext cx="2230484" cy="453516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Более 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6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тыс. сотрудников</a:t>
            </a:r>
          </a:p>
          <a:p>
            <a:pPr>
              <a:spcBef>
                <a:spcPct val="20000"/>
              </a:spcBef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Оборот 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2,3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млрд. руб.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023395" y="2538596"/>
            <a:ext cx="0" cy="371263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design\презентация\Отчёт Калиничева 2022\фото\с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75" y="977102"/>
            <a:ext cx="5140055" cy="989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8817" y="291631"/>
            <a:ext cx="4201585" cy="214625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Занятость населения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6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17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835511" y="607509"/>
            <a:ext cx="2340438" cy="724503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Уровень безработицы 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0,5%</a:t>
            </a:r>
          </a:p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683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человека трудоустроено</a:t>
            </a:r>
          </a:p>
          <a:p>
            <a:pPr>
              <a:spcBef>
                <a:spcPct val="20000"/>
              </a:spcBef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более 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1500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вакансий</a:t>
            </a:r>
          </a:p>
        </p:txBody>
      </p:sp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>
            <a:off x="2809081" y="607509"/>
            <a:ext cx="0" cy="724503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Дом\Desktop\Отчёт Калиничева 2022\17\DSC_8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7510" y="1404020"/>
            <a:ext cx="3513869" cy="1734826"/>
          </a:xfrm>
          <a:prstGeom prst="rect">
            <a:avLst/>
          </a:prstGeom>
          <a:noFill/>
        </p:spPr>
      </p:pic>
      <p:pic>
        <p:nvPicPr>
          <p:cNvPr id="24577" name="Picture 1" descr="D:\design\презентация\Отчёт Калиничева 2022\доставим\8a300b28804f2b7cc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920" y="708763"/>
            <a:ext cx="2262131" cy="141533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design\презентация\Отчет Калиничева\кар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627" y="548475"/>
            <a:ext cx="4858499" cy="2500330"/>
          </a:xfrm>
          <a:prstGeom prst="rect">
            <a:avLst/>
          </a:prstGeom>
          <a:noFill/>
        </p:spPr>
      </p:pic>
      <p:sp>
        <p:nvSpPr>
          <p:cNvPr id="38" name="Прямоугольник 37"/>
          <p:cNvSpPr/>
          <p:nvPr/>
        </p:nvSpPr>
        <p:spPr>
          <a:xfrm>
            <a:off x="990165" y="1181279"/>
            <a:ext cx="1440270" cy="202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ru-RU"/>
          </a:p>
        </p:txBody>
      </p:sp>
      <p:pic>
        <p:nvPicPr>
          <p:cNvPr id="20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18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553" name="Picture 1" descr="D:\design\карта\Соловьеву\проект новой дорог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817" y="2043826"/>
            <a:ext cx="1000132" cy="993766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38657" y="3037592"/>
            <a:ext cx="2970556" cy="13501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7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Обход г. Балабаново</a:t>
            </a:r>
            <a:endParaRPr lang="ru-RU" sz="7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23554" name="Picture 2" descr="D:\design\презентация\Отчёт Калиничева 2022\доставим\doro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4964" y="1788800"/>
            <a:ext cx="1143009" cy="742525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>
            <a:cxnSpLocks/>
            <a:endCxn id="23553" idx="3"/>
          </p:cNvCxnSpPr>
          <p:nvPr/>
        </p:nvCxnSpPr>
        <p:spPr>
          <a:xfrm flipH="1">
            <a:off x="1808949" y="1692052"/>
            <a:ext cx="2439724" cy="84865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cxnSpLocks/>
            <a:endCxn id="23554" idx="0"/>
          </p:cNvCxnSpPr>
          <p:nvPr/>
        </p:nvCxnSpPr>
        <p:spPr>
          <a:xfrm>
            <a:off x="4635848" y="1316284"/>
            <a:ext cx="30621" cy="472516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5" name="Picture 3" descr="D:\design\презентация\Отчёт Калиничева 2022\доставим\EoolSOjDqg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5836" y="619912"/>
            <a:ext cx="903179" cy="675023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>
            <a:cxnSpLocks/>
            <a:endCxn id="23555" idx="3"/>
          </p:cNvCxnSpPr>
          <p:nvPr/>
        </p:nvCxnSpPr>
        <p:spPr>
          <a:xfrm flipH="1" flipV="1">
            <a:off x="2309015" y="957424"/>
            <a:ext cx="1939658" cy="337511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Заголовок 1"/>
          <p:cNvSpPr txBox="1">
            <a:spLocks/>
          </p:cNvSpPr>
          <p:nvPr/>
        </p:nvSpPr>
        <p:spPr>
          <a:xfrm>
            <a:off x="4095747" y="2531325"/>
            <a:ext cx="1225028" cy="135005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7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Реконструкция М3</a:t>
            </a:r>
            <a:endParaRPr lang="ru-RU" sz="7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308883" y="1274661"/>
            <a:ext cx="1485278" cy="202507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7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Терминал </a:t>
            </a:r>
            <a:r>
              <a:rPr lang="ru-RU" sz="700" b="1" dirty="0" err="1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Фрейт</a:t>
            </a:r>
            <a:r>
              <a:rPr lang="ru-RU" sz="7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sz="700" b="1" dirty="0" err="1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Виладж</a:t>
            </a:r>
            <a:endParaRPr lang="ru-RU" sz="7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08817" y="262722"/>
            <a:ext cx="3825716" cy="27000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Инфраструктурные проекты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8817" y="202496"/>
            <a:ext cx="4185783" cy="438765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Малое и среднее предпринимательство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4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19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054148" y="691350"/>
            <a:ext cx="1755329" cy="1282544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872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субъекта</a:t>
            </a:r>
          </a:p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7300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рабочих мест</a:t>
            </a:r>
          </a:p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2000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sz="800" dirty="0" err="1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самозанятых</a:t>
            </a: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Поддержка</a:t>
            </a:r>
          </a:p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15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млн. руб.</a:t>
            </a: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 rot="16200000" flipH="1">
            <a:off x="3318312" y="1292161"/>
            <a:ext cx="1214446" cy="12824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Дом\Downloads\DSC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75" y="691349"/>
            <a:ext cx="3643338" cy="1946969"/>
          </a:xfrm>
          <a:prstGeom prst="rect">
            <a:avLst/>
          </a:prstGeom>
          <a:noFill/>
        </p:spPr>
      </p:pic>
      <p:pic>
        <p:nvPicPr>
          <p:cNvPr id="22530" name="Picture 2" descr="D:\design\презентация\Отчёт Калиничева 2022\доставим\large_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7775" y="2114211"/>
            <a:ext cx="1643074" cy="1006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esign\презентация\Отчет Калиничева\кар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379" y="860963"/>
            <a:ext cx="3929090" cy="2311624"/>
          </a:xfrm>
          <a:prstGeom prst="rect">
            <a:avLst/>
          </a:prstGeom>
          <a:noFill/>
        </p:spPr>
      </p:pic>
      <p:pic>
        <p:nvPicPr>
          <p:cNvPr id="2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491008" y="112114"/>
            <a:ext cx="225042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05234" y="261593"/>
            <a:ext cx="1890344" cy="821380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Площадь - </a:t>
            </a:r>
            <a:r>
              <a:rPr lang="ru-RU" sz="1500" b="1" i="1" dirty="0">
                <a:solidFill>
                  <a:schemeClr val="accent1">
                    <a:lumMod val="50000"/>
                  </a:schemeClr>
                </a:solidFill>
              </a:rPr>
              <a:t>760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кв. км.</a:t>
            </a:r>
          </a:p>
          <a:p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Более</a:t>
            </a:r>
            <a:r>
              <a:rPr lang="ru-RU" sz="1500" b="1" i="1" dirty="0">
                <a:solidFill>
                  <a:schemeClr val="accent1">
                    <a:lumMod val="50000"/>
                  </a:schemeClr>
                </a:solidFill>
              </a:rPr>
              <a:t> 80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тысяч жителей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050" name="Picture 2" descr="D:\design\презентация\Отчёт Калиничева 2022\фото\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4569" y="285072"/>
            <a:ext cx="165657" cy="183408"/>
          </a:xfrm>
          <a:prstGeom prst="rect">
            <a:avLst/>
          </a:prstGeom>
          <a:noFill/>
        </p:spPr>
      </p:pic>
      <p:pic>
        <p:nvPicPr>
          <p:cNvPr id="2051" name="Picture 3" descr="D:\design\презентация\Отчёт Калиничева 2022\фото\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4568" y="588833"/>
            <a:ext cx="210665" cy="159742"/>
          </a:xfrm>
          <a:prstGeom prst="rect">
            <a:avLst/>
          </a:prstGeom>
          <a:noFill/>
        </p:spPr>
      </p:pic>
      <p:pic>
        <p:nvPicPr>
          <p:cNvPr id="2052" name="Picture 4" descr="D:\design\презентация\Отчёт Калиничева 2022\фото\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7708" y="627723"/>
            <a:ext cx="362945" cy="163617"/>
          </a:xfrm>
          <a:prstGeom prst="rect">
            <a:avLst/>
          </a:prstGeom>
          <a:noFill/>
        </p:spPr>
      </p:pic>
      <p:pic>
        <p:nvPicPr>
          <p:cNvPr id="2053" name="Picture 5" descr="D:\design\презентация\Отчёт Калиничева 2022\фото\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7709" y="251322"/>
            <a:ext cx="317936" cy="23398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600664" y="285073"/>
            <a:ext cx="1800327" cy="66749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r>
              <a:rPr lang="ru-RU" sz="1500" b="1" i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городских поселения</a:t>
            </a:r>
          </a:p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ru-RU" sz="1500" b="1" i="1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сельских поселений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Отчёт Калиничева 2022\17\pro_etnom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1261"/>
            <a:ext cx="5452287" cy="2598827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37379" y="156626"/>
            <a:ext cx="1035194" cy="45088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Туризм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5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20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561032" y="269998"/>
            <a:ext cx="1839959" cy="270009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Около 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млн. туристов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10637" y="269998"/>
            <a:ext cx="0" cy="270009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735679" y="627259"/>
            <a:ext cx="1710320" cy="21357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ru-RU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25696" y="691350"/>
            <a:ext cx="1626591" cy="19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"В ближайшее время будет запущена программа льготных кредитов на реконструкцию и строительство гостиниц и других объектов инфраструктуры, ставка под 3-5 %, кредит рассчитан на 15 лет. С учетом инфраструктурных кредитов новый импульс получат целые туристические кластеры. </a:t>
            </a:r>
            <a:r>
              <a:rPr lang="ru-RU" sz="7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Регионы Центральной России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на новом качественном уровне смогут расширить потенциал "Золотого кольца" с учетом малых городов как Таруса, Палех, Боровск и другие"</a:t>
            </a:r>
            <a:endParaRPr lang="ru-RU" sz="7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Из послания Президента РФ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В. В. Путина Федеральному Собранию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V="1">
            <a:off x="5265606" y="3014884"/>
            <a:ext cx="45368" cy="1020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737379" y="269998"/>
            <a:ext cx="4230792" cy="33751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Событийный туризм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5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21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 descr="C:\Users\Дом\Desktop\Отчёт Калиничева 2022\17\DSC_2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7643" y="691350"/>
            <a:ext cx="1857388" cy="1098903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D:\design\презентация\Отчёт Калиничева 2022\фото\DSC_2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7643" y="1905796"/>
            <a:ext cx="1857387" cy="1196262"/>
          </a:xfrm>
          <a:prstGeom prst="rect">
            <a:avLst/>
          </a:prstGeom>
          <a:noFill/>
        </p:spPr>
      </p:pic>
      <p:pic>
        <p:nvPicPr>
          <p:cNvPr id="4" name="Picture 4" descr="C:\Users\Zver\Desktop\Масленица\АфишА\афиша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0255" y="691350"/>
            <a:ext cx="1714512" cy="2418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808817" y="257879"/>
            <a:ext cx="4412140" cy="290595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Перспектива развития туристической инфраструктуры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8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22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808817" y="619912"/>
            <a:ext cx="4214842" cy="2571768"/>
            <a:chOff x="593209" y="675012"/>
            <a:chExt cx="4537731" cy="2365450"/>
          </a:xfrm>
        </p:grpSpPr>
        <p:pic>
          <p:nvPicPr>
            <p:cNvPr id="19457" name="Picture 1" descr="D:\design\презентация\Отчёт Калиничева 2022\22\Снимок экрана 2022-02-22 в 16.15.1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0011" y="742514"/>
              <a:ext cx="2113649" cy="1046286"/>
            </a:xfrm>
            <a:prstGeom prst="rect">
              <a:avLst/>
            </a:prstGeom>
            <a:noFill/>
          </p:spPr>
        </p:pic>
        <p:pic>
          <p:nvPicPr>
            <p:cNvPr id="19458" name="Picture 2" descr="D:\design\презентация\Отчёт Калиничева 2022\22\Снимок экрана 2022-02-22 в 16.16.00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20663" y="675012"/>
              <a:ext cx="2310277" cy="1147539"/>
            </a:xfrm>
            <a:prstGeom prst="rect">
              <a:avLst/>
            </a:prstGeom>
            <a:noFill/>
          </p:spPr>
        </p:pic>
        <p:pic>
          <p:nvPicPr>
            <p:cNvPr id="19459" name="Picture 3" descr="D:\design\презентация\Отчёт Калиничева 2022\22\Снимок экрана 2022-02-22 в 16.17.1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35511" y="1923804"/>
              <a:ext cx="2250421" cy="1116658"/>
            </a:xfrm>
            <a:prstGeom prst="rect">
              <a:avLst/>
            </a:prstGeom>
            <a:noFill/>
          </p:spPr>
        </p:pic>
        <p:pic>
          <p:nvPicPr>
            <p:cNvPr id="19460" name="Picture 4" descr="D:\design\презентация\Отчёт Калиничева 2022\22\Снимок экрана 2022-02-22 в 16.19.34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3209" y="1991307"/>
              <a:ext cx="2107276" cy="1046286"/>
            </a:xfrm>
            <a:prstGeom prst="rect">
              <a:avLst/>
            </a:prstGeom>
            <a:noFill/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1125190" y="202496"/>
            <a:ext cx="4140775" cy="438765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«Человеческий капитал»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31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23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380453" y="1262854"/>
            <a:ext cx="2714644" cy="121444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dirty="0">
                <a:solidFill>
                  <a:srgbClr val="FFC000"/>
                </a:solidFill>
                <a:latin typeface="Wingdings" pitchFamily="2" charset="2"/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Образование и культура</a:t>
            </a:r>
          </a:p>
          <a:p>
            <a:pPr lvl="0">
              <a:spcBef>
                <a:spcPct val="0"/>
              </a:spcBef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FFC000"/>
                </a:solidFill>
                <a:latin typeface="Wingdings" pitchFamily="2" charset="2"/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Здравоохранение</a:t>
            </a:r>
          </a:p>
          <a:p>
            <a:pPr>
              <a:spcBef>
                <a:spcPct val="0"/>
              </a:spcBef>
              <a:buFont typeface="Wingdings"/>
              <a:buChar char="l"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lvl="0">
              <a:spcBef>
                <a:spcPct val="0"/>
              </a:spcBef>
            </a:pPr>
            <a:r>
              <a:rPr lang="en-US" dirty="0">
                <a:solidFill>
                  <a:srgbClr val="FFC000"/>
                </a:solidFill>
                <a:latin typeface="Wingdings" pitchFamily="2" charset="2"/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Демография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0"/>
              </a:spcBef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lvl="0">
              <a:spcBef>
                <a:spcPct val="0"/>
              </a:spcBef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950921" y="2531325"/>
            <a:ext cx="1225028" cy="135005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7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25696" y="1383786"/>
            <a:ext cx="1225028" cy="16875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7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Zver\Downloads\1.png">
            <a:extLst>
              <a:ext uri="{FF2B5EF4-FFF2-40B4-BE49-F238E27FC236}">
                <a16:creationId xmlns:a16="http://schemas.microsoft.com/office/drawing/2014/main" id="{5BF7B3E4-321A-A242-AA19-DFE65B41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620" y="1043980"/>
            <a:ext cx="1882816" cy="1282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8817" y="269998"/>
            <a:ext cx="4156576" cy="23625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Здравоохранение</a:t>
            </a:r>
            <a:endParaRPr lang="ru-RU" sz="1100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51627" y="762788"/>
            <a:ext cx="3357586" cy="992261"/>
            <a:chOff x="290478" y="762788"/>
            <a:chExt cx="3745267" cy="99226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5393" y="762788"/>
              <a:ext cx="1830352" cy="992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0478" y="762788"/>
              <a:ext cx="1812839" cy="992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4147970" y="1561107"/>
            <a:ext cx="1305244" cy="67502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Поддержка из бюджета района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В сумме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20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млн. руб.</a:t>
            </a:r>
          </a:p>
        </p:txBody>
      </p:sp>
      <p:pic>
        <p:nvPicPr>
          <p:cNvPr id="20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24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2" name="Прямая соединительная линия 21"/>
          <p:cNvCxnSpPr>
            <a:cxnSpLocks/>
          </p:cNvCxnSpPr>
          <p:nvPr/>
        </p:nvCxnSpPr>
        <p:spPr>
          <a:xfrm>
            <a:off x="4104655" y="1465956"/>
            <a:ext cx="0" cy="860597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D:\design\презентация\Отчет Калиничева\до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3527" y="691350"/>
            <a:ext cx="900198" cy="774606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4860889" y="1145262"/>
            <a:ext cx="585110" cy="190438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ФАПов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523593" y="1097688"/>
            <a:ext cx="276999" cy="236604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11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57900" y="1875373"/>
            <a:ext cx="3351313" cy="1195970"/>
            <a:chOff x="297052" y="1875373"/>
            <a:chExt cx="4878897" cy="1195970"/>
          </a:xfrm>
        </p:grpSpPr>
        <p:pic>
          <p:nvPicPr>
            <p:cNvPr id="10242" name="Picture 2" descr="C:\Users\Дом\Desktop\Отчёт Калиничева 2022\17\DSC_7918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7052" y="1875373"/>
              <a:ext cx="2385446" cy="1190175"/>
            </a:xfrm>
            <a:prstGeom prst="rect">
              <a:avLst/>
            </a:prstGeom>
            <a:noFill/>
          </p:spPr>
        </p:pic>
        <p:pic>
          <p:nvPicPr>
            <p:cNvPr id="17409" name="Picture 1" descr="D:\design\презентация\Отчёт Калиничева 2022\доставим\DSC049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72515" y="1875373"/>
              <a:ext cx="2403434" cy="1195970"/>
            </a:xfrm>
            <a:prstGeom prst="rect">
              <a:avLst/>
            </a:prstGeom>
            <a:noFill/>
          </p:spPr>
        </p:pic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8817" y="236247"/>
            <a:ext cx="1845345" cy="303760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Демография</a:t>
            </a:r>
            <a:endParaRPr lang="ru-RU" sz="1100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3870704" y="191284"/>
            <a:ext cx="1395261" cy="893231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 marL="192881" indent="-192881">
              <a:spcBef>
                <a:spcPct val="20000"/>
              </a:spcBef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Родилось </a:t>
            </a:r>
          </a:p>
          <a:p>
            <a:pPr marL="192881" indent="-192881"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625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детей</a:t>
            </a:r>
          </a:p>
          <a:p>
            <a:pPr>
              <a:spcBef>
                <a:spcPct val="20000"/>
              </a:spcBef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Что больше прошлого года на 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15%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816" y="693714"/>
            <a:ext cx="2556709" cy="157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816" y="2330898"/>
            <a:ext cx="1274910" cy="78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6970" y="2328818"/>
            <a:ext cx="1345251" cy="79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0219" y="2330362"/>
            <a:ext cx="1377206" cy="78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C:\Users\Zver\Downloads\7ba7224a-eb5b-4fb1-b2ac-a1f1efac5ca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8574" y="1001239"/>
            <a:ext cx="1013581" cy="1248828"/>
          </a:xfrm>
          <a:prstGeom prst="rect">
            <a:avLst/>
          </a:prstGeom>
          <a:noFill/>
        </p:spPr>
      </p:pic>
      <p:pic>
        <p:nvPicPr>
          <p:cNvPr id="19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25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" name="Прямая соединительная линия 20"/>
          <p:cNvCxnSpPr>
            <a:cxnSpLocks/>
          </p:cNvCxnSpPr>
          <p:nvPr/>
        </p:nvCxnSpPr>
        <p:spPr>
          <a:xfrm rot="5400000">
            <a:off x="3487742" y="583399"/>
            <a:ext cx="642942" cy="158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8817" y="269998"/>
            <a:ext cx="1996172" cy="27000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Образование</a:t>
            </a:r>
            <a:endParaRPr lang="ru-RU" sz="1100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08817" y="905665"/>
            <a:ext cx="4214842" cy="2219514"/>
            <a:chOff x="175257" y="1012523"/>
            <a:chExt cx="5045700" cy="2112655"/>
          </a:xfrm>
        </p:grpSpPr>
        <p:pic>
          <p:nvPicPr>
            <p:cNvPr id="6146" name="Picture 2" descr="S:\ВЁРСТКА\ФОТО 2021\К ОЧЁТУ ГЛАВЫ\Пятая школа\UZ6_278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15093" y="1017251"/>
              <a:ext cx="1597667" cy="797152"/>
            </a:xfrm>
            <a:prstGeom prst="rect">
              <a:avLst/>
            </a:prstGeom>
            <a:noFill/>
          </p:spPr>
        </p:pic>
        <p:pic>
          <p:nvPicPr>
            <p:cNvPr id="6147" name="Picture 3" descr="S:\ВЁРСТКА\ФОТО 2021\К ОЧЁТУ ГЛАВЫ\Пятая школа\UZ6_343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2778" y="1014106"/>
              <a:ext cx="1597666" cy="797150"/>
            </a:xfrm>
            <a:prstGeom prst="rect">
              <a:avLst/>
            </a:prstGeom>
            <a:noFill/>
          </p:spPr>
        </p:pic>
        <p:pic>
          <p:nvPicPr>
            <p:cNvPr id="6149" name="Picture 5" descr="S:\ВЁРСТКА\ФОТО 2021\К ОЧЁТУ ГЛАВЫ\Пятая школа\UZ6_356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5920" y="1890266"/>
              <a:ext cx="2475037" cy="1234912"/>
            </a:xfrm>
            <a:prstGeom prst="rect">
              <a:avLst/>
            </a:prstGeom>
            <a:noFill/>
          </p:spPr>
        </p:pic>
        <p:pic>
          <p:nvPicPr>
            <p:cNvPr id="6150" name="Picture 6" descr="S:\ВЁРСТКА\ФОТО 2020\УЛЬЯНЕНКО\1 сентября Балабаново пятая\UZ6_355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5257" y="1890053"/>
              <a:ext cx="2435212" cy="1215042"/>
            </a:xfrm>
            <a:prstGeom prst="rect">
              <a:avLst/>
            </a:prstGeom>
            <a:noFill/>
          </p:spPr>
        </p:pic>
        <p:pic>
          <p:nvPicPr>
            <p:cNvPr id="6151" name="Picture 7" descr="S:\ВЁРСТКА\ФОТО 2020\УЛЬЯНЕНКО\1 сентября Балабаново пятая\UZ6_338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5022" y="1012523"/>
              <a:ext cx="1623474" cy="810028"/>
            </a:xfrm>
            <a:prstGeom prst="rect">
              <a:avLst/>
            </a:prstGeom>
            <a:noFill/>
          </p:spPr>
        </p:pic>
      </p:grpSp>
      <p:pic>
        <p:nvPicPr>
          <p:cNvPr id="18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26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3330603" y="168743"/>
            <a:ext cx="2025379" cy="641273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15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школ</a:t>
            </a:r>
          </a:p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7,5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тыс. учащихся</a:t>
            </a:r>
          </a:p>
          <a:p>
            <a:pPr>
              <a:spcBef>
                <a:spcPct val="20000"/>
              </a:spcBef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900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первоклассников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285595" y="260455"/>
            <a:ext cx="0" cy="573771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737379" y="236247"/>
            <a:ext cx="2986357" cy="27000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Дошкольное образование</a:t>
            </a:r>
            <a:endParaRPr lang="ru-RU" sz="1100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65941" y="548474"/>
            <a:ext cx="3249772" cy="2633703"/>
            <a:chOff x="135005" y="675011"/>
            <a:chExt cx="3780708" cy="2507166"/>
          </a:xfrm>
        </p:grpSpPr>
        <p:pic>
          <p:nvPicPr>
            <p:cNvPr id="4099" name="Picture 3" descr="S:\ВЁРСТКА\ФОТО 2021\К ОЧЁТУ ГЛАВЫ\Детский сад\ULZ_803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005" y="686262"/>
              <a:ext cx="1530286" cy="765026"/>
            </a:xfrm>
            <a:prstGeom prst="rect">
              <a:avLst/>
            </a:prstGeom>
            <a:noFill/>
          </p:spPr>
        </p:pic>
        <p:pic>
          <p:nvPicPr>
            <p:cNvPr id="4100" name="Picture 4" descr="S:\ВЁРСТКА\ФОТО 2021\К ОЧЁТУ ГЛАВЫ\Детский сад\ULZ_8157 цветная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005" y="2418645"/>
              <a:ext cx="1530286" cy="763532"/>
            </a:xfrm>
            <a:prstGeom prst="rect">
              <a:avLst/>
            </a:prstGeom>
            <a:noFill/>
          </p:spPr>
        </p:pic>
        <p:pic>
          <p:nvPicPr>
            <p:cNvPr id="4101" name="Picture 5" descr="S:\ВЁРСТКА\ФОТО 2021\К ОЧЁТУ ГЛАВЫ\Дс на ворошилова\159972865870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5309" y="1957555"/>
              <a:ext cx="2160404" cy="1215042"/>
            </a:xfrm>
            <a:prstGeom prst="rect">
              <a:avLst/>
            </a:prstGeom>
            <a:noFill/>
          </p:spPr>
        </p:pic>
        <p:pic>
          <p:nvPicPr>
            <p:cNvPr id="4102" name="Picture 6" descr="S:\ВЁРСТКА\ФОТО 2021\К ОЧЁТУ ГЛАВЫ\Дс на ворошилова\159972866185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55309" y="675011"/>
              <a:ext cx="2160404" cy="1215042"/>
            </a:xfrm>
            <a:prstGeom prst="rect">
              <a:avLst/>
            </a:prstGeom>
            <a:noFill/>
          </p:spPr>
        </p:pic>
        <p:pic>
          <p:nvPicPr>
            <p:cNvPr id="4103" name="Picture 7" descr="S:\ВЁРСТКА\ФОТО 2021\К ОЧЁТУ ГЛАВЫ\Дс на ворошилова\ч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5005" y="1494966"/>
              <a:ext cx="1542641" cy="867603"/>
            </a:xfrm>
            <a:prstGeom prst="rect">
              <a:avLst/>
            </a:prstGeom>
            <a:noFill/>
          </p:spPr>
        </p:pic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4140755" y="653663"/>
            <a:ext cx="1350253" cy="742525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23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учреждения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3533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ребёнка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4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новых группы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на 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80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детей</a:t>
            </a:r>
          </a:p>
        </p:txBody>
      </p:sp>
      <p:pic>
        <p:nvPicPr>
          <p:cNvPr id="18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27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3673468" y="1041409"/>
            <a:ext cx="843778" cy="784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4140755" y="1788800"/>
            <a:ext cx="1350253" cy="124879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Перспективы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Детский сад 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в </a:t>
            </a:r>
            <a:r>
              <a:rPr lang="ru-RU" sz="800" b="1" i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д.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ru-RU" sz="800" b="1" i="1" dirty="0" err="1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Кабицыно</a:t>
            </a:r>
            <a:endParaRPr lang="ru-RU" sz="800" b="1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Капитальный ремонт детского сада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в </a:t>
            </a:r>
            <a:r>
              <a:rPr lang="ru-RU" sz="800" b="1" i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д. Митяево 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>
            <a:off x="3452023" y="2405862"/>
            <a:ext cx="1285884" cy="1588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37379" y="262722"/>
            <a:ext cx="1969643" cy="23685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Качество образования</a:t>
            </a:r>
            <a:endParaRPr lang="ru-RU" sz="1100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6802" name="AutoShape 2" descr="https://mail.google.com/mail/u/0?ui=2&amp;ik=4e933270b5&amp;attid=0.1.2&amp;permmsgid=msg-f:1660897442746221244&amp;th=170cb16ca33e42bc&amp;view=fimg&amp;sz=s0-l75-ft&amp;attbid=ANGjdJ_AW7A2WGGbIYWayyqq4yMX-74RRrjvB1-aQKjrGBh8ciIMBDC3InEryKpP6-RjuEBX-NoPwf4jlAHV2xVeEEua7dxC0IRy19TcY5uBXt1SwDiSAjty9Qnh_uM&amp;disp=emb"/>
          <p:cNvSpPr>
            <a:spLocks noChangeAspect="1" noChangeArrowheads="1"/>
          </p:cNvSpPr>
          <p:nvPr/>
        </p:nvSpPr>
        <p:spPr bwMode="auto">
          <a:xfrm>
            <a:off x="98017" y="-68252"/>
            <a:ext cx="192035" cy="144004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6804" name="AutoShape 4" descr="https://mail.google.com/mail/u/0?ui=2&amp;ik=4e933270b5&amp;attid=0.1.2&amp;permmsgid=msg-f:1660897442746221244&amp;th=170cb16ca33e42bc&amp;view=fimg&amp;sz=s0-l75-ft&amp;attbid=ANGjdJ_AW7A2WGGbIYWayyqq4yMX-74RRrjvB1-aQKjrGBh8ciIMBDC3InEryKpP6-RjuEBX-NoPwf4jlAHV2xVeEEua7dxC0IRy19TcY5uBXt1SwDiSAjty9Qnh_uM&amp;disp=emb"/>
          <p:cNvSpPr>
            <a:spLocks noChangeAspect="1" noChangeArrowheads="1"/>
          </p:cNvSpPr>
          <p:nvPr/>
        </p:nvSpPr>
        <p:spPr bwMode="auto">
          <a:xfrm>
            <a:off x="98017" y="-68252"/>
            <a:ext cx="192035" cy="144004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6806" name="AutoShape 6" descr="https://mail.google.com/mail/u/0?ui=2&amp;ik=4e933270b5&amp;attid=0.1.2&amp;permmsgid=msg-f:1660897442746221244&amp;th=170cb16ca33e42bc&amp;view=fimg&amp;sz=s0-l75-ft&amp;attbid=ANGjdJ_AW7A2WGGbIYWayyqq4yMX-74RRrjvB1-aQKjrGBh8ciIMBDC3InEryKpP6-RjuEBX-NoPwf4jlAHV2xVeEEua7dxC0IRy19TcY5uBXt1SwDiSAjty9Qnh_uM&amp;disp=emb"/>
          <p:cNvSpPr>
            <a:spLocks noChangeAspect="1" noChangeArrowheads="1"/>
          </p:cNvSpPr>
          <p:nvPr/>
        </p:nvSpPr>
        <p:spPr bwMode="auto">
          <a:xfrm>
            <a:off x="98017" y="-68252"/>
            <a:ext cx="192035" cy="144004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523065" y="691350"/>
            <a:ext cx="4714908" cy="2346243"/>
            <a:chOff x="135005" y="877518"/>
            <a:chExt cx="5452165" cy="2160075"/>
          </a:xfrm>
        </p:grpSpPr>
        <p:pic>
          <p:nvPicPr>
            <p:cNvPr id="12" name="Picture 6" descr="C:\Documents and Settings\sharova_ea\Рабочий стол\tochka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9079" y="877518"/>
              <a:ext cx="3388091" cy="810028"/>
            </a:xfrm>
            <a:prstGeom prst="rect">
              <a:avLst/>
            </a:prstGeom>
            <a:noFill/>
          </p:spPr>
        </p:pic>
        <p:pic>
          <p:nvPicPr>
            <p:cNvPr id="13" name="Picture 2" descr="C:\Documents and Settings\sharova_ea\Рабочий стол\ФОТО ТР\Тульская область 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005" y="877519"/>
              <a:ext cx="2165193" cy="1217734"/>
            </a:xfrm>
            <a:prstGeom prst="rect">
              <a:avLst/>
            </a:prstGeom>
            <a:noFill/>
          </p:spPr>
        </p:pic>
        <p:pic>
          <p:nvPicPr>
            <p:cNvPr id="14" name="Picture 9" descr="C:\Documents and Settings\sharova_ea\Рабочий стол\ФОТО ТР\Владимирская область 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5005" y="2151189"/>
              <a:ext cx="2177642" cy="886404"/>
            </a:xfrm>
            <a:prstGeom prst="rect">
              <a:avLst/>
            </a:prstGeom>
            <a:noFill/>
          </p:spPr>
        </p:pic>
        <p:pic>
          <p:nvPicPr>
            <p:cNvPr id="8194" name="Picture 2" descr="S:\ВЁРСТКА\ФОТО 2021\К ОЧЁТУ ГЛАВЫ\Образование\Класс точка рост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85426" y="1721298"/>
              <a:ext cx="2895387" cy="1316294"/>
            </a:xfrm>
            <a:prstGeom prst="rect">
              <a:avLst/>
            </a:prstGeom>
            <a:noFill/>
          </p:spPr>
        </p:pic>
      </p:grpSp>
      <p:pic>
        <p:nvPicPr>
          <p:cNvPr id="20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28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523461" y="191284"/>
            <a:ext cx="1350253" cy="573770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Охват дополнительного образования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80%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от общего количества детей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 rot="5400000">
            <a:off x="3191515" y="489480"/>
            <a:ext cx="522605" cy="1588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737379" y="262722"/>
            <a:ext cx="1186020" cy="27000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Культура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6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29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27660" y="288006"/>
            <a:ext cx="2475463" cy="104628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12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домов культуры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17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библиотек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1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муниципальный музей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137 000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посещений за год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Районные учреждения включены в программу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«Пушкинская карта»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37643" y="168745"/>
            <a:ext cx="0" cy="1165547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Дом\Desktop\Отчёт Калиничева 2022\17\DSC_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525" y="691351"/>
            <a:ext cx="2041804" cy="1143008"/>
          </a:xfrm>
          <a:prstGeom prst="rect">
            <a:avLst/>
          </a:prstGeom>
          <a:noFill/>
        </p:spPr>
      </p:pic>
      <p:pic>
        <p:nvPicPr>
          <p:cNvPr id="5123" name="Picture 3" descr="C:\Users\Дом\Desktop\Отчёт Калиничева 2022\17\DSC_5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525" y="1906392"/>
            <a:ext cx="2041804" cy="1250447"/>
          </a:xfrm>
          <a:prstGeom prst="rect">
            <a:avLst/>
          </a:prstGeom>
          <a:noFill/>
        </p:spPr>
      </p:pic>
      <p:pic>
        <p:nvPicPr>
          <p:cNvPr id="5124" name="Picture 4" descr="C:\Users\Дом\Desktop\Отчёт Калиничева 2022\17\DSC_8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2838" y="1477168"/>
            <a:ext cx="2570580" cy="1668954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8817" y="325382"/>
            <a:ext cx="3571467" cy="248377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Работа в социальных сетях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491008" y="112114"/>
            <a:ext cx="225042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3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23395" y="2280492"/>
            <a:ext cx="19288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Wingdings" pitchFamily="2" charset="2"/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около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150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вопросов 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buFont typeface="Wingdings"/>
              <a:buChar char="l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1000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просмотров 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buFont typeface="Wingdings"/>
              <a:buChar char="l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более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500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постов</a:t>
            </a:r>
          </a:p>
        </p:txBody>
      </p:sp>
      <p:pic>
        <p:nvPicPr>
          <p:cNvPr id="1028" name="Picture 4" descr="D:\Калиничев\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253" y="832903"/>
            <a:ext cx="1285885" cy="1309677"/>
          </a:xfrm>
          <a:prstGeom prst="rect">
            <a:avLst/>
          </a:prstGeom>
          <a:noFill/>
        </p:spPr>
      </p:pic>
      <p:pic>
        <p:nvPicPr>
          <p:cNvPr id="1029" name="Picture 5" descr="D:\Калиничев\qr-cod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4833" y="834226"/>
            <a:ext cx="1214446" cy="121444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808817" y="2262986"/>
            <a:ext cx="17145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Wingdings" pitchFamily="2" charset="2"/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более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1000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вопросов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Wingdings" pitchFamily="2" charset="2"/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70000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просмотров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Wingdings" pitchFamily="2" charset="2"/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около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1000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постов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37379" y="269998"/>
            <a:ext cx="1080202" cy="303760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Спорт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8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30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68470" y="742514"/>
            <a:ext cx="1800337" cy="97878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44%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- доля жителей регулярно занимающихся физической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культурой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200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призовых мест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23461" y="742514"/>
            <a:ext cx="0" cy="1012535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3568470" y="2092560"/>
            <a:ext cx="1350253" cy="97878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Перспективы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ФОК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с бассейном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в </a:t>
            </a:r>
            <a:r>
              <a:rPr lang="ru-RU" sz="800" b="1" i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г. Балабаново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Ледовая арена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в </a:t>
            </a:r>
            <a:r>
              <a:rPr lang="ru-RU" sz="800" b="1" i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г. </a:t>
            </a:r>
            <a:r>
              <a:rPr lang="ru-RU" sz="800" b="1" i="1" dirty="0" err="1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Ермолино</a:t>
            </a:r>
            <a:endParaRPr lang="ru-RU" sz="800" b="1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064720" y="2590062"/>
            <a:ext cx="917483" cy="1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Дом\Desktop\Отчёт Калиничева 2022\17\DSC_3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4453" y="691350"/>
            <a:ext cx="1681013" cy="1077894"/>
          </a:xfrm>
          <a:prstGeom prst="rect">
            <a:avLst/>
          </a:prstGeom>
          <a:noFill/>
        </p:spPr>
      </p:pic>
      <p:pic>
        <p:nvPicPr>
          <p:cNvPr id="6147" name="Picture 3" descr="C:\Users\Дом\Desktop\Отчёт Калиничева 2022\17\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41" y="1906392"/>
            <a:ext cx="893038" cy="1215042"/>
          </a:xfrm>
          <a:prstGeom prst="rect">
            <a:avLst/>
          </a:prstGeom>
          <a:noFill/>
        </p:spPr>
      </p:pic>
      <p:pic>
        <p:nvPicPr>
          <p:cNvPr id="6148" name="Picture 4" descr="C:\Users\Дом\Desktop\Отчёт Калиничева 2022\17\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42" y="691350"/>
            <a:ext cx="893038" cy="1147539"/>
          </a:xfrm>
          <a:prstGeom prst="rect">
            <a:avLst/>
          </a:prstGeom>
          <a:noFill/>
        </p:spPr>
      </p:pic>
      <p:pic>
        <p:nvPicPr>
          <p:cNvPr id="6149" name="Picture 5" descr="C:\Users\Дом\Desktop\Отчёт Калиничева 2022\17\WhGTt_pexw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9430" y="1897954"/>
            <a:ext cx="1692703" cy="122349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724207" y="191284"/>
            <a:ext cx="4156576" cy="31587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Безопасные и качественные автодороги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1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31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15713" y="708763"/>
            <a:ext cx="1620303" cy="97878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663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км.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дорожная сеть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80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млн.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на содержание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15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км. автодорог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в асфальтовом исполнении отремонтировано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870704" y="776265"/>
            <a:ext cx="0" cy="911281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3915713" y="1923805"/>
            <a:ext cx="1350253" cy="97878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Перспективы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Обход </a:t>
            </a:r>
          </a:p>
          <a:p>
            <a:pPr lvl="0">
              <a:spcBef>
                <a:spcPct val="0"/>
              </a:spcBef>
            </a:pPr>
            <a:r>
              <a:rPr lang="ru-RU" sz="800" b="1" i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г. Балабаново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Автомобильная дорога </a:t>
            </a:r>
          </a:p>
          <a:p>
            <a:pPr lvl="0">
              <a:spcBef>
                <a:spcPct val="0"/>
              </a:spcBef>
            </a:pPr>
            <a:r>
              <a:rPr lang="ru-RU" sz="800" b="1" i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Куприно-</a:t>
            </a:r>
            <a:r>
              <a:rPr lang="ru-RU" sz="800" b="1" i="1" dirty="0" err="1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Козельское</a:t>
            </a:r>
            <a:endParaRPr lang="ru-RU" sz="800" b="1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870704" y="1931080"/>
            <a:ext cx="0" cy="1046286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Дом\Desktop\Отчёт Калиничева 2022\17\PZ7_4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1826" y="1834358"/>
            <a:ext cx="1657964" cy="1250536"/>
          </a:xfrm>
          <a:prstGeom prst="rect">
            <a:avLst/>
          </a:prstGeom>
          <a:noFill/>
        </p:spPr>
      </p:pic>
      <p:pic>
        <p:nvPicPr>
          <p:cNvPr id="7171" name="Picture 3" descr="C:\Users\Дом\Desktop\Отчёт Калиничева 2022\17\1629195626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1825" y="619912"/>
            <a:ext cx="1643074" cy="1144718"/>
          </a:xfrm>
          <a:prstGeom prst="rect">
            <a:avLst/>
          </a:prstGeom>
          <a:noFill/>
        </p:spPr>
      </p:pic>
      <p:pic>
        <p:nvPicPr>
          <p:cNvPr id="7173" name="Picture 5" descr="C:\Users\Дом\Desktop\Отчёт Калиничева 2022\17\16291956287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117" y="1834359"/>
            <a:ext cx="1635270" cy="1254462"/>
          </a:xfrm>
          <a:prstGeom prst="rect">
            <a:avLst/>
          </a:prstGeom>
          <a:noFill/>
        </p:spPr>
      </p:pic>
      <p:pic>
        <p:nvPicPr>
          <p:cNvPr id="7174" name="Picture 6" descr="C:\Users\Дом\Desktop\Отчёт Калиничева 2022\17\16291956266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815" y="619912"/>
            <a:ext cx="1627572" cy="1130021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030" y="119846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37379" y="257879"/>
            <a:ext cx="3780708" cy="28212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Жильё и городская среда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7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-11"/>
            <a:ext cx="315039" cy="324008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32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23830" y="691350"/>
            <a:ext cx="1157020" cy="1012535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90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тыс. кв. м 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нового жилья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Ремонт:</a:t>
            </a:r>
          </a:p>
          <a:p>
            <a:pPr marL="151805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19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дворовых </a:t>
            </a:r>
          </a:p>
          <a:p>
            <a:pPr marL="151805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5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общественных</a:t>
            </a:r>
          </a:p>
          <a:p>
            <a:pPr marL="151805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территорий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178820" y="665470"/>
            <a:ext cx="0" cy="109745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 descr="C:\Users\Дом\Desktop\Отчёт Калиничева 2022\17\IMG_20211109_152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6205" y="1877499"/>
            <a:ext cx="1714513" cy="1265120"/>
          </a:xfrm>
          <a:prstGeom prst="rect">
            <a:avLst/>
          </a:prstGeom>
          <a:noFill/>
        </p:spPr>
      </p:pic>
      <p:pic>
        <p:nvPicPr>
          <p:cNvPr id="8198" name="Picture 6" descr="C:\Users\Дом\Desktop\Отчёт Калиничева 2022\17\Q_892Ri6SK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627" y="2565077"/>
            <a:ext cx="1035194" cy="582208"/>
          </a:xfrm>
          <a:prstGeom prst="rect">
            <a:avLst/>
          </a:prstGeom>
          <a:noFill/>
        </p:spPr>
      </p:pic>
      <p:pic>
        <p:nvPicPr>
          <p:cNvPr id="8199" name="Picture 7" descr="C:\Users\Дом\Desktop\Отчёт Калиничева 2022\17\SwoKPs6tO9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0946" y="1890053"/>
            <a:ext cx="1036112" cy="607521"/>
          </a:xfrm>
          <a:prstGeom prst="rect">
            <a:avLst/>
          </a:prstGeom>
          <a:noFill/>
        </p:spPr>
      </p:pic>
      <p:pic>
        <p:nvPicPr>
          <p:cNvPr id="8202" name="Picture 10" descr="C:\Users\Дом\Desktop\Отчёт Калиничева 2022\17\AlRCiWJTJ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627" y="1898491"/>
            <a:ext cx="1021721" cy="599083"/>
          </a:xfrm>
          <a:prstGeom prst="rect">
            <a:avLst/>
          </a:prstGeom>
          <a:noFill/>
        </p:spPr>
      </p:pic>
      <p:pic>
        <p:nvPicPr>
          <p:cNvPr id="8203" name="Picture 11" descr="C:\Users\Дом\Desktop\Отчёт Калиничева 2022\17\BTx5KAlTq-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0946" y="2576721"/>
            <a:ext cx="1016600" cy="573770"/>
          </a:xfrm>
          <a:prstGeom prst="rect">
            <a:avLst/>
          </a:prstGeom>
          <a:noFill/>
        </p:spPr>
      </p:pic>
      <p:pic>
        <p:nvPicPr>
          <p:cNvPr id="9217" name="Picture 1" descr="D:\design\презентация\Отчёт Калиничева 2022\доставим\32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1627" y="708762"/>
            <a:ext cx="1625140" cy="1080037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9472BD-F805-274E-BA8C-F41477D18DE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69924" y="698666"/>
            <a:ext cx="1753816" cy="110303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37379" y="269999"/>
            <a:ext cx="2183957" cy="20703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Общественный транспорт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6802" name="AutoShape 2" descr="https://mail.google.com/mail/u/0?ui=2&amp;ik=4e933270b5&amp;attid=0.1.2&amp;permmsgid=msg-f:1660897442746221244&amp;th=170cb16ca33e42bc&amp;view=fimg&amp;sz=s0-l75-ft&amp;attbid=ANGjdJ_AW7A2WGGbIYWayyqq4yMX-74RRrjvB1-aQKjrGBh8ciIMBDC3InEryKpP6-RjuEBX-NoPwf4jlAHV2xVeEEua7dxC0IRy19TcY5uBXt1SwDiSAjty9Qnh_uM&amp;disp=emb"/>
          <p:cNvSpPr>
            <a:spLocks noChangeAspect="1" noChangeArrowheads="1"/>
          </p:cNvSpPr>
          <p:nvPr/>
        </p:nvSpPr>
        <p:spPr bwMode="auto">
          <a:xfrm>
            <a:off x="98017" y="-68252"/>
            <a:ext cx="192035" cy="144004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6804" name="AutoShape 4" descr="https://mail.google.com/mail/u/0?ui=2&amp;ik=4e933270b5&amp;attid=0.1.2&amp;permmsgid=msg-f:1660897442746221244&amp;th=170cb16ca33e42bc&amp;view=fimg&amp;sz=s0-l75-ft&amp;attbid=ANGjdJ_AW7A2WGGbIYWayyqq4yMX-74RRrjvB1-aQKjrGBh8ciIMBDC3InEryKpP6-RjuEBX-NoPwf4jlAHV2xVeEEua7dxC0IRy19TcY5uBXt1SwDiSAjty9Qnh_uM&amp;disp=emb"/>
          <p:cNvSpPr>
            <a:spLocks noChangeAspect="1" noChangeArrowheads="1"/>
          </p:cNvSpPr>
          <p:nvPr/>
        </p:nvSpPr>
        <p:spPr bwMode="auto">
          <a:xfrm>
            <a:off x="98017" y="-68252"/>
            <a:ext cx="192035" cy="144004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6806" name="AutoShape 6" descr="https://mail.google.com/mail/u/0?ui=2&amp;ik=4e933270b5&amp;attid=0.1.2&amp;permmsgid=msg-f:1660897442746221244&amp;th=170cb16ca33e42bc&amp;view=fimg&amp;sz=s0-l75-ft&amp;attbid=ANGjdJ_AW7A2WGGbIYWayyqq4yMX-74RRrjvB1-aQKjrGBh8ciIMBDC3InEryKpP6-RjuEBX-NoPwf4jlAHV2xVeEEua7dxC0IRy19TcY5uBXt1SwDiSAjty9Qnh_uM&amp;disp=emb"/>
          <p:cNvSpPr>
            <a:spLocks noChangeAspect="1" noChangeArrowheads="1"/>
          </p:cNvSpPr>
          <p:nvPr/>
        </p:nvSpPr>
        <p:spPr bwMode="auto">
          <a:xfrm>
            <a:off x="98017" y="-68252"/>
            <a:ext cx="192035" cy="144004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33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974860" y="191284"/>
            <a:ext cx="1620303" cy="1316295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Более 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7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млн. поездок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300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км протяженность маршрутов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Автобусы среднего и большого класса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929851" y="225035"/>
            <a:ext cx="0" cy="1282544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Дом\Desktop\Отчёт Калиничева 2022\17\DSC_3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580" y="762789"/>
            <a:ext cx="3097881" cy="2081862"/>
          </a:xfrm>
          <a:prstGeom prst="rect">
            <a:avLst/>
          </a:prstGeom>
          <a:noFill/>
        </p:spPr>
      </p:pic>
      <p:pic>
        <p:nvPicPr>
          <p:cNvPr id="8194" name="Picture 2" descr="D:\design\презентация\Отчёт Калиничева 2022\17\ZEcSxalXhG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3865" y="1691482"/>
            <a:ext cx="1726984" cy="1147528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37379" y="236247"/>
            <a:ext cx="1215227" cy="27000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Экология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9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34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70030" y="2238776"/>
            <a:ext cx="1260236" cy="81002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Более </a:t>
            </a:r>
          </a:p>
          <a:p>
            <a:pPr lvl="0">
              <a:spcBef>
                <a:spcPct val="0"/>
              </a:spcBef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1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млрд. руб. стоимость реконструкции очистных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5022" y="2306279"/>
            <a:ext cx="0" cy="708774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C:\Users\Дом\Desktop\Отчёт Калиничева 2022\17\c5kteLT_6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1891" y="119847"/>
            <a:ext cx="2902441" cy="1260298"/>
          </a:xfrm>
          <a:prstGeom prst="rect">
            <a:avLst/>
          </a:prstGeom>
          <a:noFill/>
        </p:spPr>
      </p:pic>
      <p:pic>
        <p:nvPicPr>
          <p:cNvPr id="11267" name="Picture 3" descr="C:\Users\Дом\Desktop\Отчёт Калиничева 2022\еще\XHuxUpytrD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021" y="742514"/>
            <a:ext cx="2037172" cy="1306158"/>
          </a:xfrm>
          <a:prstGeom prst="rect">
            <a:avLst/>
          </a:prstGeom>
          <a:noFill/>
        </p:spPr>
      </p:pic>
      <p:pic>
        <p:nvPicPr>
          <p:cNvPr id="10" name="Picture 1" descr="D:\design\презентация\Отчёт Калиничева 2022\доставим\Снимок экрана 2022-02-24 в 11.45.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0452" y="1475699"/>
            <a:ext cx="2958661" cy="1629396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545831" y="708763"/>
            <a:ext cx="855160" cy="1046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37379" y="291630"/>
            <a:ext cx="1800337" cy="248377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Стратегия 2040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8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35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645662" y="708763"/>
            <a:ext cx="1800317" cy="37126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Увеличение населения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до 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100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тыс.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к 2040 году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55645" y="742514"/>
            <a:ext cx="0" cy="30376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3690670" y="1383786"/>
            <a:ext cx="1755329" cy="135004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Комплексное развитие территорий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Развитие туристического кластера</a:t>
            </a:r>
          </a:p>
          <a:p>
            <a:pPr lvl="0">
              <a:spcBef>
                <a:spcPct val="0"/>
              </a:spcBef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Борьба </a:t>
            </a:r>
            <a:endParaRPr lang="en-US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за человеческий капитал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70655" y="1404035"/>
            <a:ext cx="0" cy="1296046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 descr="D:\design\презентация\Отчёт Калиничева 2022\35\заглавный слайд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104" y="686768"/>
            <a:ext cx="2102291" cy="1372041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Zver\Downloads\(25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5511" y="2048672"/>
            <a:ext cx="2260760" cy="1071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pic>
        <p:nvPicPr>
          <p:cNvPr id="4" name="Picture 3" descr="D:\design\презентация\Отчёт Калиничева 2022\фото\глав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76" y="71439"/>
            <a:ext cx="4878197" cy="3120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8817" y="244714"/>
            <a:ext cx="3825716" cy="303760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Обращения граждан динамика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3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491008" y="112114"/>
            <a:ext cx="225042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4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182895"/>
              </p:ext>
            </p:extLst>
          </p:nvPr>
        </p:nvGraphicFramePr>
        <p:xfrm>
          <a:off x="308751" y="1119978"/>
          <a:ext cx="1714512" cy="1285889"/>
        </p:xfrm>
        <a:graphic>
          <a:graphicData uri="http://schemas.openxmlformats.org/drawingml/2006/table">
            <a:tbl>
              <a:tblPr/>
              <a:tblGrid>
                <a:gridCol w="1353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Муниципальные образования</a:t>
                      </a:r>
                      <a:endParaRPr lang="ru-RU" sz="5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2021 г.</a:t>
                      </a:r>
                      <a:endParaRPr lang="ru-RU" sz="5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город Боровск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175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город Балабаново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204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город Ермолино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219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СП деревня Асеньевское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101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СП село Ворсино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157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СП село Совхоз «Боровский»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241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6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СП деревня Кривское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6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СП деревня Совьяки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272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6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Иногородние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latin typeface="+mj-lt"/>
                          <a:ea typeface="Times New Roman"/>
                          <a:cs typeface="Times New Roman"/>
                        </a:rPr>
                        <a:t>109</a:t>
                      </a:r>
                      <a:endParaRPr lang="ru-RU" sz="5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689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5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1593</a:t>
                      </a:r>
                      <a:endParaRPr lang="ru-RU" sz="5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08" marR="4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026" name="Picture 2" descr="D:\design\презентация\Отчёт Калиничева 2022\фото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6487" y="905664"/>
            <a:ext cx="2930048" cy="157163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45157" y="269998"/>
            <a:ext cx="4275800" cy="33751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Обращения граждан по темам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3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491008" y="112114"/>
            <a:ext cx="225042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5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design\презентация\Отчёт Калиничева 2022\фото\замена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627" y="762788"/>
            <a:ext cx="4659038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Калиничев\karta_borovskogo_raion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391" y="172039"/>
            <a:ext cx="4672020" cy="3054941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08817" y="269998"/>
            <a:ext cx="1845346" cy="2784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Экономические зоны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4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491008" y="112114"/>
            <a:ext cx="225042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6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94" name="Picture 2" descr="D:\design\презентация\Отчёт Калиничева 2022\6\6.1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4767" y="1048540"/>
            <a:ext cx="819022" cy="391368"/>
          </a:xfrm>
          <a:prstGeom prst="rect">
            <a:avLst/>
          </a:prstGeom>
          <a:noFill/>
        </p:spPr>
      </p:pic>
      <p:pic>
        <p:nvPicPr>
          <p:cNvPr id="8195" name="Picture 3" descr="D:\design\презентация\Отчёт Калиничева 2022\6\6.2.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7314" y="1827954"/>
            <a:ext cx="544775" cy="292156"/>
          </a:xfrm>
          <a:prstGeom prst="rect">
            <a:avLst/>
          </a:prstGeom>
          <a:noFill/>
        </p:spPr>
      </p:pic>
      <p:pic>
        <p:nvPicPr>
          <p:cNvPr id="8196" name="Picture 4" descr="D:\design\презентация\Отчёт Калиничева 2022\6\6.3.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8669" y="1477168"/>
            <a:ext cx="820742" cy="238727"/>
          </a:xfrm>
          <a:prstGeom prst="rect">
            <a:avLst/>
          </a:prstGeom>
          <a:noFill/>
        </p:spPr>
      </p:pic>
      <p:pic>
        <p:nvPicPr>
          <p:cNvPr id="8197" name="Picture 5" descr="D:\design\презентация\Отчёт Калиничева 2022\6\6.4.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0283" y="877519"/>
            <a:ext cx="380674" cy="303760"/>
          </a:xfrm>
          <a:prstGeom prst="rect">
            <a:avLst/>
          </a:prstGeom>
          <a:noFill/>
        </p:spPr>
      </p:pic>
      <p:pic>
        <p:nvPicPr>
          <p:cNvPr id="8198" name="Picture 6" descr="D:\design\презентация\Отчёт Калиничева 2022\6\6.5.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5174" y="911270"/>
            <a:ext cx="450084" cy="224606"/>
          </a:xfrm>
          <a:prstGeom prst="rect">
            <a:avLst/>
          </a:prstGeom>
          <a:noFill/>
        </p:spPr>
      </p:pic>
      <p:pic>
        <p:nvPicPr>
          <p:cNvPr id="8199" name="Picture 7" descr="D:\design\презентация\Отчёт Калиничева 2022\6\6.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5056" y="911270"/>
            <a:ext cx="508544" cy="202507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8817" y="304033"/>
            <a:ext cx="4410826" cy="31587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Объем отгруженной продукции в динамике (млрд. руб.)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6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91008" y="112114"/>
            <a:ext cx="225042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7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2" descr="D:\design\презентация\Отчёт Калиничева 2022\фото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693" y="945021"/>
            <a:ext cx="3643338" cy="167514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8817" y="185083"/>
            <a:ext cx="4230792" cy="506267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Динамика роста заработной платы </a:t>
            </a:r>
          </a:p>
        </p:txBody>
      </p:sp>
      <p:pic>
        <p:nvPicPr>
          <p:cNvPr id="20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491008" y="112114"/>
            <a:ext cx="225042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8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309279" y="1147528"/>
            <a:ext cx="1125211" cy="94503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6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Средняя заработная плата по району</a:t>
            </a:r>
          </a:p>
          <a:p>
            <a:pPr lvl="0">
              <a:spcBef>
                <a:spcPct val="0"/>
              </a:spcBef>
            </a:pPr>
            <a:endParaRPr lang="ru-RU" sz="6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ru-RU" sz="6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ru-RU" sz="6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ru-RU" sz="6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endParaRPr lang="ru-RU" sz="6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6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Средняя заработная плата в промышленности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54287" y="1012523"/>
            <a:ext cx="225042" cy="168756"/>
          </a:xfrm>
          <a:prstGeom prst="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354287" y="1620044"/>
            <a:ext cx="225042" cy="16875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ru-RU"/>
          </a:p>
        </p:txBody>
      </p:sp>
      <p:pic>
        <p:nvPicPr>
          <p:cNvPr id="2" name="Picture 2" descr="D:\design\презентация\Отчёт Калиничева 2022\фото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40" y="909057"/>
            <a:ext cx="3392040" cy="192543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37379" y="236247"/>
            <a:ext cx="3166391" cy="303760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«Кузница кадров»</a:t>
            </a:r>
            <a:endParaRPr lang="ru-RU" sz="1100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9223" name="Picture 7" descr="S:\ВЁРСТКА\ФОТО 2021\К ОЧЁТУ ГЛАВЫ\техникум\IMG_2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065" y="1901140"/>
            <a:ext cx="1932403" cy="1237706"/>
          </a:xfrm>
          <a:prstGeom prst="rect">
            <a:avLst/>
          </a:prstGeom>
          <a:noFill/>
        </p:spPr>
      </p:pic>
      <p:pic>
        <p:nvPicPr>
          <p:cNvPr id="9224" name="Picture 8" descr="S:\ВЁРСТКА\ФОТО 2021\К ОЧЁТУ ГЛАВЫ\техникум\IMG_2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602" y="1901453"/>
            <a:ext cx="1930867" cy="1236723"/>
          </a:xfrm>
          <a:prstGeom prst="rect">
            <a:avLst/>
          </a:prstGeom>
          <a:noFill/>
        </p:spPr>
      </p:pic>
      <p:pic>
        <p:nvPicPr>
          <p:cNvPr id="9225" name="Picture 9" descr="S:\ВЁРСТКА\ФОТО 2021\К ОЧЁТУ ГЛАВЫ\техникум\IMG_2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770" y="1306082"/>
            <a:ext cx="953131" cy="550220"/>
          </a:xfrm>
          <a:prstGeom prst="rect">
            <a:avLst/>
          </a:prstGeom>
          <a:noFill/>
        </p:spPr>
      </p:pic>
      <p:pic>
        <p:nvPicPr>
          <p:cNvPr id="9226" name="Picture 10" descr="S:\ВЁРСТКА\ФОТО 2021\К ОЧЁТУ ГЛАВЫ\техникум\IMG_25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9092" y="1304244"/>
            <a:ext cx="936079" cy="540376"/>
          </a:xfrm>
          <a:prstGeom prst="rect">
            <a:avLst/>
          </a:prstGeom>
          <a:noFill/>
        </p:spPr>
      </p:pic>
      <p:pic>
        <p:nvPicPr>
          <p:cNvPr id="9227" name="Picture 11" descr="S:\ВЁРСТКА\ФОТО 2021\К ОЧЁТУ ГЛАВЫ\техникум\IMG_25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7859" y="708406"/>
            <a:ext cx="936079" cy="540376"/>
          </a:xfrm>
          <a:prstGeom prst="rect">
            <a:avLst/>
          </a:prstGeom>
          <a:noFill/>
        </p:spPr>
      </p:pic>
      <p:pic>
        <p:nvPicPr>
          <p:cNvPr id="9228" name="Picture 12" descr="S:\ВЁРСТКА\ФОТО 2021\К ОЧЁТУ ГЛАВЫ\техникум\IMG_25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770" y="708763"/>
            <a:ext cx="936079" cy="540018"/>
          </a:xfrm>
          <a:prstGeom prst="rect">
            <a:avLst/>
          </a:prstGeom>
          <a:noFill/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3603531" y="691350"/>
            <a:ext cx="1890354" cy="104628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Операционная деятельность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в логистике</a:t>
            </a:r>
          </a:p>
          <a:p>
            <a:pPr lvl="0">
              <a:spcBef>
                <a:spcPct val="0"/>
              </a:spcBef>
              <a:buFontTx/>
              <a:buChar char="-"/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Техническое обслуживание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и ремонт двигателей </a:t>
            </a: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и агрегатов</a:t>
            </a:r>
          </a:p>
          <a:p>
            <a:pPr lvl="0">
              <a:spcBef>
                <a:spcPct val="0"/>
              </a:spcBef>
              <a:buFontTx/>
              <a:buChar char="-"/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Коммерция </a:t>
            </a:r>
            <a:b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</a:b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по различным отраслям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679270" y="884911"/>
            <a:ext cx="1129943" cy="465124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Новые </a:t>
            </a:r>
          </a:p>
          <a:p>
            <a:pPr lvl="0">
              <a:spcBef>
                <a:spcPct val="0"/>
              </a:spcBef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программы обучения</a:t>
            </a:r>
          </a:p>
        </p:txBody>
      </p:sp>
      <p:pic>
        <p:nvPicPr>
          <p:cNvPr id="19" name="Picture 2" descr="D:\design\презентация\Отчет Калиничева\плашк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5999" y="0"/>
            <a:ext cx="315039" cy="324008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445999" y="112114"/>
            <a:ext cx="360067" cy="26738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fld id="{E86B6508-93E7-4DD8-8DF5-210B04307C0B}" type="slidenum">
              <a:rPr lang="ru-RU" sz="14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9</a:t>
            </a:fld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3018504" y="1181279"/>
            <a:ext cx="1080037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030" y="187004"/>
            <a:ext cx="395911" cy="4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7113</TotalTime>
  <Words>711</Words>
  <Application>Microsoft Macintosh PowerPoint</Application>
  <PresentationFormat>Произвольный</PresentationFormat>
  <Paragraphs>256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Century Gothic</vt:lpstr>
      <vt:lpstr>Times New Roman</vt:lpstr>
      <vt:lpstr>Wingdings</vt:lpstr>
      <vt:lpstr>Тема Office</vt:lpstr>
      <vt:lpstr>ОТЧЁТ о социально-экономическом развитии  Боровского района в 2021 году и планах на 2022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Zverdvd.org</dc:creator>
  <cp:lastModifiedBy>Максим Баринов</cp:lastModifiedBy>
  <cp:revision>950</cp:revision>
  <dcterms:created xsi:type="dcterms:W3CDTF">2019-02-16T08:37:08Z</dcterms:created>
  <dcterms:modified xsi:type="dcterms:W3CDTF">2023-01-16T15:01:25Z</dcterms:modified>
</cp:coreProperties>
</file>